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DEB1D9-3C77-49E8-9FE8-E66AF07DCAD0}"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9802B942-1B6C-4D16-A400-20AECC827D0F}">
      <dgm:prSet custT="1"/>
      <dgm:spPr>
        <a:solidFill>
          <a:srgbClr val="0070C0">
            <a:alpha val="90000"/>
          </a:srgbClr>
        </a:solidFill>
      </dgm:spPr>
      <dgm:t>
        <a:bodyPr/>
        <a:lstStyle/>
        <a:p>
          <a:pPr rtl="0"/>
          <a:r>
            <a:rPr lang="es-CO" sz="3200" b="1" dirty="0" smtClean="0">
              <a:solidFill>
                <a:schemeClr val="bg1"/>
              </a:solidFill>
            </a:rPr>
            <a:t>Este tema:</a:t>
          </a:r>
          <a:endParaRPr lang="es-CO" sz="3200" b="1" dirty="0">
            <a:solidFill>
              <a:schemeClr val="bg1"/>
            </a:solidFill>
          </a:endParaRPr>
        </a:p>
      </dgm:t>
    </dgm:pt>
    <dgm:pt modelId="{1931C35F-B546-4B29-9B4D-92E1EED2460C}" type="parTrans" cxnId="{2CB5B6B6-A8C2-423C-944D-68F62CE1A2B9}">
      <dgm:prSet/>
      <dgm:spPr/>
      <dgm:t>
        <a:bodyPr/>
        <a:lstStyle/>
        <a:p>
          <a:endParaRPr lang="es-CO"/>
        </a:p>
      </dgm:t>
    </dgm:pt>
    <dgm:pt modelId="{50E169D8-2211-48A8-A433-298817634CAE}" type="sibTrans" cxnId="{2CB5B6B6-A8C2-423C-944D-68F62CE1A2B9}">
      <dgm:prSet/>
      <dgm:spPr/>
      <dgm:t>
        <a:bodyPr/>
        <a:lstStyle/>
        <a:p>
          <a:endParaRPr lang="es-CO"/>
        </a:p>
      </dgm:t>
    </dgm:pt>
    <dgm:pt modelId="{600678A5-4BBD-40EC-A136-D46C53502276}">
      <dgm:prSet custT="1"/>
      <dgm:spPr>
        <a:solidFill>
          <a:srgbClr val="FFC000">
            <a:alpha val="90000"/>
          </a:srgbClr>
        </a:solidFill>
      </dgm:spPr>
      <dgm:t>
        <a:bodyPr/>
        <a:lstStyle/>
        <a:p>
          <a:pPr rtl="0"/>
          <a:r>
            <a:rPr lang="es-CO" sz="2800" b="1" u="sng" dirty="0" smtClean="0">
              <a:latin typeface="Algerian" pitchFamily="82" charset="0"/>
            </a:rPr>
            <a:t>Una consagración completa</a:t>
          </a:r>
          <a:endParaRPr lang="es-CO" sz="2800" dirty="0">
            <a:latin typeface="Algerian" pitchFamily="82" charset="0"/>
          </a:endParaRPr>
        </a:p>
      </dgm:t>
    </dgm:pt>
    <dgm:pt modelId="{CCF24D0A-CAF5-4EE7-8267-4A26A24AB59F}" type="parTrans" cxnId="{2F37019D-4A69-46CF-A801-DA03BC547F8D}">
      <dgm:prSet/>
      <dgm:spPr/>
      <dgm:t>
        <a:bodyPr/>
        <a:lstStyle/>
        <a:p>
          <a:endParaRPr lang="es-CO"/>
        </a:p>
      </dgm:t>
    </dgm:pt>
    <dgm:pt modelId="{222D23F2-5389-49EE-B453-83965B8FE24A}" type="sibTrans" cxnId="{2F37019D-4A69-46CF-A801-DA03BC547F8D}">
      <dgm:prSet/>
      <dgm:spPr/>
      <dgm:t>
        <a:bodyPr/>
        <a:lstStyle/>
        <a:p>
          <a:endParaRPr lang="es-CO"/>
        </a:p>
      </dgm:t>
    </dgm:pt>
    <dgm:pt modelId="{A41160E9-8BE6-422D-A84C-D6CA29A299F8}">
      <dgm:prSet custT="1"/>
      <dgm:spPr>
        <a:solidFill>
          <a:srgbClr val="0070C0">
            <a:alpha val="90000"/>
          </a:srgbClr>
        </a:solidFill>
      </dgm:spPr>
      <dgm:t>
        <a:bodyPr/>
        <a:lstStyle/>
        <a:p>
          <a:pPr rtl="0"/>
          <a:r>
            <a:rPr lang="es-CO" sz="3200" b="1" dirty="0" smtClean="0">
              <a:solidFill>
                <a:schemeClr val="bg1"/>
              </a:solidFill>
            </a:rPr>
            <a:t>Fue extraído de Joyas de los Testimonios</a:t>
          </a:r>
          <a:endParaRPr lang="es-CO" sz="3200" b="1" dirty="0">
            <a:solidFill>
              <a:schemeClr val="bg1"/>
            </a:solidFill>
          </a:endParaRPr>
        </a:p>
      </dgm:t>
    </dgm:pt>
    <dgm:pt modelId="{7F94AD2B-EEB7-48F6-8DD1-7E5F375C5496}" type="parTrans" cxnId="{26AA5BFD-0A73-4EAB-BF66-4640D87F1353}">
      <dgm:prSet/>
      <dgm:spPr/>
      <dgm:t>
        <a:bodyPr/>
        <a:lstStyle/>
        <a:p>
          <a:endParaRPr lang="es-CO"/>
        </a:p>
      </dgm:t>
    </dgm:pt>
    <dgm:pt modelId="{C8701781-6A53-4A6B-A0E1-3C75AF1E1289}" type="sibTrans" cxnId="{26AA5BFD-0A73-4EAB-BF66-4640D87F1353}">
      <dgm:prSet/>
      <dgm:spPr/>
      <dgm:t>
        <a:bodyPr/>
        <a:lstStyle/>
        <a:p>
          <a:endParaRPr lang="es-CO"/>
        </a:p>
      </dgm:t>
    </dgm:pt>
    <dgm:pt modelId="{BDB9B1F6-0FCE-42BF-A1AC-54ECFD979514}">
      <dgm:prSet custT="1"/>
      <dgm:spPr>
        <a:solidFill>
          <a:srgbClr val="FFC000">
            <a:alpha val="90000"/>
          </a:srgbClr>
        </a:solidFill>
      </dgm:spPr>
      <dgm:t>
        <a:bodyPr/>
        <a:lstStyle/>
        <a:p>
          <a:pPr rtl="0"/>
          <a:r>
            <a:rPr lang="es-CO" sz="4400" dirty="0" smtClean="0"/>
            <a:t>Tomo 1  Pagina 82</a:t>
          </a:r>
          <a:endParaRPr lang="es-CO" sz="4400" dirty="0"/>
        </a:p>
      </dgm:t>
    </dgm:pt>
    <dgm:pt modelId="{D3442160-F459-4EA1-86BA-2707A50EDD85}" type="parTrans" cxnId="{F1842584-DABA-4A1A-A757-DCB50AB86023}">
      <dgm:prSet/>
      <dgm:spPr/>
      <dgm:t>
        <a:bodyPr/>
        <a:lstStyle/>
        <a:p>
          <a:endParaRPr lang="es-CO"/>
        </a:p>
      </dgm:t>
    </dgm:pt>
    <dgm:pt modelId="{1761DE98-ABCE-4C1F-BD06-3467CAD309F2}" type="sibTrans" cxnId="{F1842584-DABA-4A1A-A757-DCB50AB86023}">
      <dgm:prSet/>
      <dgm:spPr/>
      <dgm:t>
        <a:bodyPr/>
        <a:lstStyle/>
        <a:p>
          <a:endParaRPr lang="es-CO"/>
        </a:p>
      </dgm:t>
    </dgm:pt>
    <dgm:pt modelId="{71C35CF3-47A4-495C-857D-5145B43394E7}" type="pres">
      <dgm:prSet presAssocID="{8FDEB1D9-3C77-49E8-9FE8-E66AF07DCAD0}" presName="compositeShape" presStyleCnt="0">
        <dgm:presLayoutVars>
          <dgm:dir/>
          <dgm:resizeHandles/>
        </dgm:presLayoutVars>
      </dgm:prSet>
      <dgm:spPr/>
      <dgm:t>
        <a:bodyPr/>
        <a:lstStyle/>
        <a:p>
          <a:endParaRPr lang="es-CO"/>
        </a:p>
      </dgm:t>
    </dgm:pt>
    <dgm:pt modelId="{49D1DB86-1666-42CA-8E8E-7C67556F45C1}" type="pres">
      <dgm:prSet presAssocID="{8FDEB1D9-3C77-49E8-9FE8-E66AF07DCAD0}" presName="pyramid" presStyleLbl="node1" presStyleIdx="0" presStyleCnt="1" custLinFactNeighborX="32321" custLinFactNeighborY="1786"/>
      <dgm:spPr/>
    </dgm:pt>
    <dgm:pt modelId="{4A276BEE-4501-4B4C-8C21-B805406AE344}" type="pres">
      <dgm:prSet presAssocID="{8FDEB1D9-3C77-49E8-9FE8-E66AF07DCAD0}" presName="theList" presStyleCnt="0"/>
      <dgm:spPr/>
    </dgm:pt>
    <dgm:pt modelId="{3EBA7526-4442-48FD-A5F3-2F1EE41B23F3}" type="pres">
      <dgm:prSet presAssocID="{9802B942-1B6C-4D16-A400-20AECC827D0F}" presName="aNode" presStyleLbl="fgAcc1" presStyleIdx="0" presStyleCnt="4" custScaleX="149450" custLinFactNeighborX="274" custLinFactNeighborY="31711">
        <dgm:presLayoutVars>
          <dgm:bulletEnabled val="1"/>
        </dgm:presLayoutVars>
      </dgm:prSet>
      <dgm:spPr/>
      <dgm:t>
        <a:bodyPr/>
        <a:lstStyle/>
        <a:p>
          <a:endParaRPr lang="es-CO"/>
        </a:p>
      </dgm:t>
    </dgm:pt>
    <dgm:pt modelId="{A2B9D938-6A66-4F84-A5A1-E163848FEFAD}" type="pres">
      <dgm:prSet presAssocID="{9802B942-1B6C-4D16-A400-20AECC827D0F}" presName="aSpace" presStyleCnt="0"/>
      <dgm:spPr/>
    </dgm:pt>
    <dgm:pt modelId="{9E07B950-6433-495F-AF4E-F2D954995A6B}" type="pres">
      <dgm:prSet presAssocID="{600678A5-4BBD-40EC-A136-D46C53502276}" presName="aNode" presStyleLbl="fgAcc1" presStyleIdx="1" presStyleCnt="4" custScaleX="219780" custLinFactNeighborX="-275" custLinFactNeighborY="96232">
        <dgm:presLayoutVars>
          <dgm:bulletEnabled val="1"/>
        </dgm:presLayoutVars>
      </dgm:prSet>
      <dgm:spPr/>
      <dgm:t>
        <a:bodyPr/>
        <a:lstStyle/>
        <a:p>
          <a:endParaRPr lang="es-CO"/>
        </a:p>
      </dgm:t>
    </dgm:pt>
    <dgm:pt modelId="{0F98C361-6005-4EA5-9C07-BBB385169D29}" type="pres">
      <dgm:prSet presAssocID="{600678A5-4BBD-40EC-A136-D46C53502276}" presName="aSpace" presStyleCnt="0"/>
      <dgm:spPr/>
    </dgm:pt>
    <dgm:pt modelId="{41955295-4381-4C1F-8200-BC1F2F403EC4}" type="pres">
      <dgm:prSet presAssocID="{A41160E9-8BE6-422D-A84C-D6CA29A299F8}" presName="aNode" presStyleLbl="fgAcc1" presStyleIdx="2" presStyleCnt="4" custScaleX="268682" custLinFactY="7594" custLinFactNeighborX="2473" custLinFactNeighborY="100000">
        <dgm:presLayoutVars>
          <dgm:bulletEnabled val="1"/>
        </dgm:presLayoutVars>
      </dgm:prSet>
      <dgm:spPr/>
      <dgm:t>
        <a:bodyPr/>
        <a:lstStyle/>
        <a:p>
          <a:endParaRPr lang="es-CO"/>
        </a:p>
      </dgm:t>
    </dgm:pt>
    <dgm:pt modelId="{DD541812-F8FB-4CD2-8E94-6B0140C68D61}" type="pres">
      <dgm:prSet presAssocID="{A41160E9-8BE6-422D-A84C-D6CA29A299F8}" presName="aSpace" presStyleCnt="0"/>
      <dgm:spPr/>
    </dgm:pt>
    <dgm:pt modelId="{EE4818CC-5BF1-4B23-A230-3CF7D4D367B5}" type="pres">
      <dgm:prSet presAssocID="{BDB9B1F6-0FCE-42BF-A1AC-54ECFD979514}" presName="aNode" presStyleLbl="fgAcc1" presStyleIdx="3" presStyleCnt="4" custScaleX="219780" custLinFactY="25706" custLinFactNeighborX="2747" custLinFactNeighborY="100000">
        <dgm:presLayoutVars>
          <dgm:bulletEnabled val="1"/>
        </dgm:presLayoutVars>
      </dgm:prSet>
      <dgm:spPr/>
      <dgm:t>
        <a:bodyPr/>
        <a:lstStyle/>
        <a:p>
          <a:endParaRPr lang="es-CO"/>
        </a:p>
      </dgm:t>
    </dgm:pt>
    <dgm:pt modelId="{84C1893C-E0D5-42DA-8AE7-20BEA1191018}" type="pres">
      <dgm:prSet presAssocID="{BDB9B1F6-0FCE-42BF-A1AC-54ECFD979514}" presName="aSpace" presStyleCnt="0"/>
      <dgm:spPr/>
    </dgm:pt>
  </dgm:ptLst>
  <dgm:cxnLst>
    <dgm:cxn modelId="{2F37019D-4A69-46CF-A801-DA03BC547F8D}" srcId="{8FDEB1D9-3C77-49E8-9FE8-E66AF07DCAD0}" destId="{600678A5-4BBD-40EC-A136-D46C53502276}" srcOrd="1" destOrd="0" parTransId="{CCF24D0A-CAF5-4EE7-8267-4A26A24AB59F}" sibTransId="{222D23F2-5389-49EE-B453-83965B8FE24A}"/>
    <dgm:cxn modelId="{979E6540-1231-4547-AF7B-116B5E81E2AF}" type="presOf" srcId="{BDB9B1F6-0FCE-42BF-A1AC-54ECFD979514}" destId="{EE4818CC-5BF1-4B23-A230-3CF7D4D367B5}" srcOrd="0" destOrd="0" presId="urn:microsoft.com/office/officeart/2005/8/layout/pyramid2"/>
    <dgm:cxn modelId="{F1842584-DABA-4A1A-A757-DCB50AB86023}" srcId="{8FDEB1D9-3C77-49E8-9FE8-E66AF07DCAD0}" destId="{BDB9B1F6-0FCE-42BF-A1AC-54ECFD979514}" srcOrd="3" destOrd="0" parTransId="{D3442160-F459-4EA1-86BA-2707A50EDD85}" sibTransId="{1761DE98-ABCE-4C1F-BD06-3467CAD309F2}"/>
    <dgm:cxn modelId="{2CB5B6B6-A8C2-423C-944D-68F62CE1A2B9}" srcId="{8FDEB1D9-3C77-49E8-9FE8-E66AF07DCAD0}" destId="{9802B942-1B6C-4D16-A400-20AECC827D0F}" srcOrd="0" destOrd="0" parTransId="{1931C35F-B546-4B29-9B4D-92E1EED2460C}" sibTransId="{50E169D8-2211-48A8-A433-298817634CAE}"/>
    <dgm:cxn modelId="{64B78F60-C8D6-4F92-9822-71131FA5179F}" type="presOf" srcId="{A41160E9-8BE6-422D-A84C-D6CA29A299F8}" destId="{41955295-4381-4C1F-8200-BC1F2F403EC4}" srcOrd="0" destOrd="0" presId="urn:microsoft.com/office/officeart/2005/8/layout/pyramid2"/>
    <dgm:cxn modelId="{56504FC5-35EC-46DB-B91E-6EE04184D071}" type="presOf" srcId="{8FDEB1D9-3C77-49E8-9FE8-E66AF07DCAD0}" destId="{71C35CF3-47A4-495C-857D-5145B43394E7}" srcOrd="0" destOrd="0" presId="urn:microsoft.com/office/officeart/2005/8/layout/pyramid2"/>
    <dgm:cxn modelId="{B6731F60-3F2A-4073-8128-596F3AD5A975}" type="presOf" srcId="{9802B942-1B6C-4D16-A400-20AECC827D0F}" destId="{3EBA7526-4442-48FD-A5F3-2F1EE41B23F3}" srcOrd="0" destOrd="0" presId="urn:microsoft.com/office/officeart/2005/8/layout/pyramid2"/>
    <dgm:cxn modelId="{26AA5BFD-0A73-4EAB-BF66-4640D87F1353}" srcId="{8FDEB1D9-3C77-49E8-9FE8-E66AF07DCAD0}" destId="{A41160E9-8BE6-422D-A84C-D6CA29A299F8}" srcOrd="2" destOrd="0" parTransId="{7F94AD2B-EEB7-48F6-8DD1-7E5F375C5496}" sibTransId="{C8701781-6A53-4A6B-A0E1-3C75AF1E1289}"/>
    <dgm:cxn modelId="{12A717A1-65B9-4992-A532-E4219725BE35}" type="presOf" srcId="{600678A5-4BBD-40EC-A136-D46C53502276}" destId="{9E07B950-6433-495F-AF4E-F2D954995A6B}" srcOrd="0" destOrd="0" presId="urn:microsoft.com/office/officeart/2005/8/layout/pyramid2"/>
    <dgm:cxn modelId="{C537CA63-5626-4CCD-9B59-65A8B49B56A0}" type="presParOf" srcId="{71C35CF3-47A4-495C-857D-5145B43394E7}" destId="{49D1DB86-1666-42CA-8E8E-7C67556F45C1}" srcOrd="0" destOrd="0" presId="urn:microsoft.com/office/officeart/2005/8/layout/pyramid2"/>
    <dgm:cxn modelId="{D7861A72-FF17-42B7-9A4A-E7949E4A67B4}" type="presParOf" srcId="{71C35CF3-47A4-495C-857D-5145B43394E7}" destId="{4A276BEE-4501-4B4C-8C21-B805406AE344}" srcOrd="1" destOrd="0" presId="urn:microsoft.com/office/officeart/2005/8/layout/pyramid2"/>
    <dgm:cxn modelId="{9AD1CFBE-1066-4BB5-BD86-F84F20C03C63}" type="presParOf" srcId="{4A276BEE-4501-4B4C-8C21-B805406AE344}" destId="{3EBA7526-4442-48FD-A5F3-2F1EE41B23F3}" srcOrd="0" destOrd="0" presId="urn:microsoft.com/office/officeart/2005/8/layout/pyramid2"/>
    <dgm:cxn modelId="{F4220942-5D1D-4B59-8ABE-CC28C22D6347}" type="presParOf" srcId="{4A276BEE-4501-4B4C-8C21-B805406AE344}" destId="{A2B9D938-6A66-4F84-A5A1-E163848FEFAD}" srcOrd="1" destOrd="0" presId="urn:microsoft.com/office/officeart/2005/8/layout/pyramid2"/>
    <dgm:cxn modelId="{EB1F3296-769A-402C-AF5A-3BFDE7E139B6}" type="presParOf" srcId="{4A276BEE-4501-4B4C-8C21-B805406AE344}" destId="{9E07B950-6433-495F-AF4E-F2D954995A6B}" srcOrd="2" destOrd="0" presId="urn:microsoft.com/office/officeart/2005/8/layout/pyramid2"/>
    <dgm:cxn modelId="{24FCEA6A-8665-4282-94F3-F4EF9056ACD8}" type="presParOf" srcId="{4A276BEE-4501-4B4C-8C21-B805406AE344}" destId="{0F98C361-6005-4EA5-9C07-BBB385169D29}" srcOrd="3" destOrd="0" presId="urn:microsoft.com/office/officeart/2005/8/layout/pyramid2"/>
    <dgm:cxn modelId="{A7D45DBF-865F-4E39-BF2D-578EEFEE6AEC}" type="presParOf" srcId="{4A276BEE-4501-4B4C-8C21-B805406AE344}" destId="{41955295-4381-4C1F-8200-BC1F2F403EC4}" srcOrd="4" destOrd="0" presId="urn:microsoft.com/office/officeart/2005/8/layout/pyramid2"/>
    <dgm:cxn modelId="{6D3344DC-377A-40BF-991D-EC787C7A193F}" type="presParOf" srcId="{4A276BEE-4501-4B4C-8C21-B805406AE344}" destId="{DD541812-F8FB-4CD2-8E94-6B0140C68D61}" srcOrd="5" destOrd="0" presId="urn:microsoft.com/office/officeart/2005/8/layout/pyramid2"/>
    <dgm:cxn modelId="{698FFF3A-D99A-4F43-8939-57F627305FDD}" type="presParOf" srcId="{4A276BEE-4501-4B4C-8C21-B805406AE344}" destId="{EE4818CC-5BF1-4B23-A230-3CF7D4D367B5}" srcOrd="6" destOrd="0" presId="urn:microsoft.com/office/officeart/2005/8/layout/pyramid2"/>
    <dgm:cxn modelId="{E695C3AF-017F-4A88-AFE8-D6C1C7AD70C8}" type="presParOf" srcId="{4A276BEE-4501-4B4C-8C21-B805406AE344}" destId="{84C1893C-E0D5-42DA-8AE7-20BEA1191018}"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D1DB86-1666-42CA-8E8E-7C67556F45C1}">
      <dsp:nvSpPr>
        <dsp:cNvPr id="0" name=""/>
        <dsp:cNvSpPr/>
      </dsp:nvSpPr>
      <dsp:spPr>
        <a:xfrm>
          <a:off x="2091357" y="0"/>
          <a:ext cx="4032448" cy="4032448"/>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BA7526-4442-48FD-A5F3-2F1EE41B23F3}">
      <dsp:nvSpPr>
        <dsp:cNvPr id="0" name=""/>
        <dsp:cNvSpPr/>
      </dsp:nvSpPr>
      <dsp:spPr>
        <a:xfrm>
          <a:off x="2163371" y="432047"/>
          <a:ext cx="3917220" cy="716704"/>
        </a:xfrm>
        <a:prstGeom prst="roundRect">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s-CO" sz="3200" b="1" kern="1200" dirty="0" smtClean="0">
              <a:solidFill>
                <a:schemeClr val="bg1"/>
              </a:solidFill>
            </a:rPr>
            <a:t>Este tema:</a:t>
          </a:r>
          <a:endParaRPr lang="es-CO" sz="3200" b="1" kern="1200" dirty="0">
            <a:solidFill>
              <a:schemeClr val="bg1"/>
            </a:solidFill>
          </a:endParaRPr>
        </a:p>
      </dsp:txBody>
      <dsp:txXfrm>
        <a:off x="2198358" y="467034"/>
        <a:ext cx="3847246" cy="646730"/>
      </dsp:txXfrm>
    </dsp:sp>
    <dsp:sp modelId="{9E07B950-6433-495F-AF4E-F2D954995A6B}">
      <dsp:nvSpPr>
        <dsp:cNvPr id="0" name=""/>
        <dsp:cNvSpPr/>
      </dsp:nvSpPr>
      <dsp:spPr>
        <a:xfrm>
          <a:off x="1227274" y="1296143"/>
          <a:ext cx="5760634" cy="716704"/>
        </a:xfrm>
        <a:prstGeom prst="roundRect">
          <a:avLst/>
        </a:prstGeom>
        <a:solidFill>
          <a:srgbClr val="FFC0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b="1" u="sng" kern="1200" dirty="0" smtClean="0">
              <a:latin typeface="Algerian" pitchFamily="82" charset="0"/>
            </a:rPr>
            <a:t>Una consagración completa</a:t>
          </a:r>
          <a:endParaRPr lang="es-CO" sz="2800" kern="1200" dirty="0">
            <a:latin typeface="Algerian" pitchFamily="82" charset="0"/>
          </a:endParaRPr>
        </a:p>
      </dsp:txBody>
      <dsp:txXfrm>
        <a:off x="1262261" y="1331130"/>
        <a:ext cx="5690660" cy="646730"/>
      </dsp:txXfrm>
    </dsp:sp>
    <dsp:sp modelId="{41955295-4381-4C1F-8200-BC1F2F403EC4}">
      <dsp:nvSpPr>
        <dsp:cNvPr id="0" name=""/>
        <dsp:cNvSpPr/>
      </dsp:nvSpPr>
      <dsp:spPr>
        <a:xfrm>
          <a:off x="658419" y="2160238"/>
          <a:ext cx="7042400" cy="716704"/>
        </a:xfrm>
        <a:prstGeom prst="roundRect">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s-CO" sz="3200" b="1" kern="1200" dirty="0" smtClean="0">
              <a:solidFill>
                <a:schemeClr val="bg1"/>
              </a:solidFill>
            </a:rPr>
            <a:t>Fue extraído de Joyas de los Testimonios</a:t>
          </a:r>
          <a:endParaRPr lang="es-CO" sz="3200" b="1" kern="1200" dirty="0">
            <a:solidFill>
              <a:schemeClr val="bg1"/>
            </a:solidFill>
          </a:endParaRPr>
        </a:p>
      </dsp:txBody>
      <dsp:txXfrm>
        <a:off x="693406" y="2195225"/>
        <a:ext cx="6972426" cy="646730"/>
      </dsp:txXfrm>
    </dsp:sp>
    <dsp:sp modelId="{EE4818CC-5BF1-4B23-A230-3CF7D4D367B5}">
      <dsp:nvSpPr>
        <dsp:cNvPr id="0" name=""/>
        <dsp:cNvSpPr/>
      </dsp:nvSpPr>
      <dsp:spPr>
        <a:xfrm>
          <a:off x="1306484" y="3096340"/>
          <a:ext cx="5760634" cy="716704"/>
        </a:xfrm>
        <a:prstGeom prst="roundRect">
          <a:avLst/>
        </a:prstGeom>
        <a:solidFill>
          <a:srgbClr val="FFC0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rtl="0">
            <a:lnSpc>
              <a:spcPct val="90000"/>
            </a:lnSpc>
            <a:spcBef>
              <a:spcPct val="0"/>
            </a:spcBef>
            <a:spcAft>
              <a:spcPct val="35000"/>
            </a:spcAft>
          </a:pPr>
          <a:r>
            <a:rPr lang="es-CO" sz="4400" kern="1200" dirty="0" smtClean="0"/>
            <a:t>Tomo 1  Pagina 82</a:t>
          </a:r>
          <a:endParaRPr lang="es-CO" sz="4400" kern="1200" dirty="0"/>
        </a:p>
      </dsp:txBody>
      <dsp:txXfrm>
        <a:off x="1341471" y="3131327"/>
        <a:ext cx="5690660" cy="646730"/>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3433767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3639680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1016778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1647334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3209349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763504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355044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882294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3960235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3637237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7BE4278-57BF-4B34-B61D-2BA69D7CA165}"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BCB5298-EDDA-48FA-B48B-6E8BEB86FF27}" type="slidenum">
              <a:rPr lang="es-CO" smtClean="0"/>
              <a:t>‹Nº›</a:t>
            </a:fld>
            <a:endParaRPr lang="es-CO"/>
          </a:p>
        </p:txBody>
      </p:sp>
    </p:spTree>
    <p:extLst>
      <p:ext uri="{BB962C8B-B14F-4D97-AF65-F5344CB8AC3E}">
        <p14:creationId xmlns:p14="http://schemas.microsoft.com/office/powerpoint/2010/main" val="754930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E4278-57BF-4B34-B61D-2BA69D7CA165}" type="datetimeFigureOut">
              <a:rPr lang="es-CO" smtClean="0"/>
              <a:t>13/05/2015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CB5298-EDDA-48FA-B48B-6E8BEB86FF27}" type="slidenum">
              <a:rPr lang="es-CO" smtClean="0"/>
              <a:t>‹Nº›</a:t>
            </a:fld>
            <a:endParaRPr lang="es-CO"/>
          </a:p>
        </p:txBody>
      </p:sp>
    </p:spTree>
    <p:extLst>
      <p:ext uri="{BB962C8B-B14F-4D97-AF65-F5344CB8AC3E}">
        <p14:creationId xmlns:p14="http://schemas.microsoft.com/office/powerpoint/2010/main" val="809533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0000"/>
          </a:bodyPr>
          <a:lstStyle/>
          <a:p>
            <a:r>
              <a:rPr lang="es-CO" dirty="0" smtClean="0">
                <a:latin typeface="Algerian" pitchFamily="82" charset="0"/>
              </a:rPr>
              <a:t>Una consagración completa</a:t>
            </a:r>
            <a:endParaRPr lang="es-CO" dirty="0">
              <a:latin typeface="Algerian" pitchFamily="82"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1834722"/>
            <a:ext cx="3941018"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Almacenamiento interno"/>
          <p:cNvSpPr/>
          <p:nvPr/>
        </p:nvSpPr>
        <p:spPr>
          <a:xfrm>
            <a:off x="395536" y="1700808"/>
            <a:ext cx="3312368" cy="4608512"/>
          </a:xfrm>
          <a:prstGeom prst="flowChartInternalStorag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a:solidFill>
                  <a:srgbClr val="002060"/>
                </a:solidFill>
                <a:latin typeface="Franklin Gothic Book" pitchFamily="34" charset="0"/>
              </a:rPr>
              <a:t>En una vida dividida y tibia, hallaréis dudas y tinieblas. No podéis gozar los consuelos de la religión, ni la paz que el mundo da. No os sentéis en el sillón de Satanás para no hacer nada, mas levantaos y esforzaos para alcanzar la elevada norma que es vuestro privilegio alcanzar</a:t>
            </a:r>
            <a:r>
              <a:rPr lang="es-CO" sz="2400" b="1" dirty="0">
                <a:solidFill>
                  <a:srgbClr val="002060"/>
                </a:solidFill>
                <a:latin typeface="Franklin Gothic Book" pitchFamily="34" charset="0"/>
              </a:rPr>
              <a:t>.</a:t>
            </a:r>
          </a:p>
        </p:txBody>
      </p:sp>
    </p:spTree>
    <p:extLst>
      <p:ext uri="{BB962C8B-B14F-4D97-AF65-F5344CB8AC3E}">
        <p14:creationId xmlns:p14="http://schemas.microsoft.com/office/powerpoint/2010/main" val="2265546023"/>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842992" cy="2520280"/>
          </a:xfrm>
          <a:solidFill>
            <a:schemeClr val="accent1">
              <a:lumMod val="20000"/>
              <a:lumOff val="80000"/>
            </a:schemeClr>
          </a:solidFill>
        </p:spPr>
        <p:txBody>
          <a:bodyPr>
            <a:normAutofit fontScale="92500" lnSpcReduction="10000"/>
          </a:bodyPr>
          <a:lstStyle/>
          <a:p>
            <a:pPr marL="0" indent="0">
              <a:buNone/>
            </a:pPr>
            <a:r>
              <a:rPr lang="es-CO" sz="2400" dirty="0"/>
              <a:t>Estimados Hnos. K***: En mi última visión, me fueron mostradas algunas cosas referentes a vuestra familia. El Señor tiene pensamientos de misericordia para con vosotros, y no os abandonará a menos que le abandonéis</a:t>
            </a:r>
            <a:r>
              <a:rPr lang="es-CO" dirty="0" smtClean="0"/>
              <a:t>. </a:t>
            </a:r>
            <a:r>
              <a:rPr lang="es-CO" sz="2400" dirty="0" smtClean="0">
                <a:solidFill>
                  <a:srgbClr val="FF0000"/>
                </a:solidFill>
              </a:rPr>
              <a:t>Nota:  Dios conoce íntimamente lo que hay en el corazón de cada uno de sus hijos.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88640"/>
            <a:ext cx="2017762"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3068960"/>
            <a:ext cx="7920880" cy="3323987"/>
          </a:xfrm>
          <a:prstGeom prst="rect">
            <a:avLst/>
          </a:prstGeom>
          <a:solidFill>
            <a:schemeClr val="accent1">
              <a:lumMod val="20000"/>
              <a:lumOff val="80000"/>
            </a:schemeClr>
          </a:solidFill>
        </p:spPr>
        <p:txBody>
          <a:bodyPr wrap="square">
            <a:spAutoFit/>
          </a:bodyPr>
          <a:lstStyle/>
          <a:p>
            <a:r>
              <a:rPr lang="es-CO" sz="2400" dirty="0"/>
              <a:t>L*** y M*** son tibios. Deben despertarse y hacer esfuerzos para su salvación, o no alcanzarán la vida eterna. Deben sentir una responsabilidad </a:t>
            </a:r>
            <a:r>
              <a:rPr lang="es-CO" sz="2400" u="sng" dirty="0"/>
              <a:t>individual</a:t>
            </a:r>
            <a:r>
              <a:rPr lang="es-CO" sz="2400" dirty="0"/>
              <a:t> y adquirir experiencia propia. Necesitan que el Espíritu Santo de Dios obre en su corazón, y los induzca a amar y escoger la sociedad del pueblo de Dios más que cualquier otra, y a separarse de los que no aman las cosas espirituales. Jesús exige un sacrificio completo, una consagración absoluta.</a:t>
            </a:r>
          </a:p>
          <a:p>
            <a:endParaRPr lang="es-CO" dirty="0"/>
          </a:p>
        </p:txBody>
      </p:sp>
    </p:spTree>
    <p:extLst>
      <p:ext uri="{BB962C8B-B14F-4D97-AF65-F5344CB8AC3E}">
        <p14:creationId xmlns:p14="http://schemas.microsoft.com/office/powerpoint/2010/main" val="201834629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024335"/>
          </a:xfrm>
          <a:solidFill>
            <a:schemeClr val="accent1">
              <a:lumMod val="20000"/>
              <a:lumOff val="80000"/>
            </a:schemeClr>
          </a:solidFill>
        </p:spPr>
        <p:txBody>
          <a:bodyPr>
            <a:normAutofit fontScale="77500" lnSpcReduction="20000"/>
          </a:bodyPr>
          <a:lstStyle/>
          <a:p>
            <a:pPr marL="0" indent="0">
              <a:buNone/>
            </a:pPr>
            <a:r>
              <a:rPr lang="es-CO" dirty="0" smtClean="0"/>
              <a:t>L</a:t>
            </a:r>
            <a:r>
              <a:rPr lang="es-CO" dirty="0"/>
              <a:t>*** y M***, no habéis comprendido que Dios exige vuestros afectos </a:t>
            </a:r>
            <a:r>
              <a:rPr lang="es-CO" dirty="0" smtClean="0"/>
              <a:t>indivisos </a:t>
            </a:r>
            <a:r>
              <a:rPr lang="es-CO" dirty="0" smtClean="0">
                <a:latin typeface="Agency FB" pitchFamily="34" charset="0"/>
              </a:rPr>
              <a:t>(que no esté dividido</a:t>
            </a:r>
            <a:r>
              <a:rPr lang="es-CO" dirty="0" smtClean="0"/>
              <a:t>). </a:t>
            </a:r>
            <a:r>
              <a:rPr lang="es-CO" dirty="0"/>
              <a:t>Habéis hecho profesión de santidad, y sin embargo, habéis descendido al nivel muerto de los que profesan comúnmente tener religión. </a:t>
            </a:r>
            <a:endParaRPr lang="es-CO" dirty="0" smtClean="0"/>
          </a:p>
          <a:p>
            <a:pPr marL="0" indent="0">
              <a:buNone/>
            </a:pPr>
            <a:r>
              <a:rPr lang="es-CO" dirty="0" smtClean="0"/>
              <a:t>Amáis </a:t>
            </a:r>
            <a:r>
              <a:rPr lang="es-CO" dirty="0"/>
              <a:t>la sociedad de los jóvenes que no tienen consideración por las verdades sagradas que profesáis. En </a:t>
            </a:r>
            <a:r>
              <a:rPr lang="es-CO" b="1" u="sng" dirty="0"/>
              <a:t>apariencia</a:t>
            </a:r>
            <a:r>
              <a:rPr lang="es-CO" dirty="0"/>
              <a:t> os habéis asemejado a vuestros compañeros, y en realidad os habéis conformado con un grado de religión que os hiciese agradables a todos, sin merecer la censura de nadie</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501008"/>
            <a:ext cx="2016224"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771800" y="3583001"/>
            <a:ext cx="5904656" cy="1569660"/>
          </a:xfrm>
          <a:prstGeom prst="rect">
            <a:avLst/>
          </a:prstGeom>
        </p:spPr>
        <p:txBody>
          <a:bodyPr wrap="square">
            <a:spAutoFit/>
          </a:bodyPr>
          <a:lstStyle/>
          <a:p>
            <a:r>
              <a:rPr lang="es-CO" sz="2400" b="1" u="sng" dirty="0"/>
              <a:t>Cristo lo exige todo</a:t>
            </a:r>
            <a:r>
              <a:rPr lang="es-CO" sz="2400" dirty="0"/>
              <a:t>. Si él requiriese menos, su sacrificio sería demasiado caro, demasiado grande para ponernos a ese nivel. Nuestra fe santa clama por una separación. </a:t>
            </a:r>
          </a:p>
        </p:txBody>
      </p:sp>
      <p:sp>
        <p:nvSpPr>
          <p:cNvPr id="5" name="4 Rectángulo"/>
          <p:cNvSpPr/>
          <p:nvPr/>
        </p:nvSpPr>
        <p:spPr>
          <a:xfrm>
            <a:off x="395536" y="5380672"/>
            <a:ext cx="8280920" cy="1323439"/>
          </a:xfrm>
          <a:prstGeom prst="rect">
            <a:avLst/>
          </a:prstGeom>
          <a:solidFill>
            <a:schemeClr val="accent1">
              <a:lumMod val="20000"/>
              <a:lumOff val="80000"/>
            </a:schemeClr>
          </a:solidFill>
        </p:spPr>
        <p:txBody>
          <a:bodyPr wrap="square">
            <a:spAutoFit/>
          </a:bodyPr>
          <a:lstStyle/>
          <a:p>
            <a:r>
              <a:rPr lang="es-CO" sz="2000" dirty="0"/>
              <a:t>No debemos conformarnos con el mundo, ni con los que profesan una fe muerta, sin corazón. “</a:t>
            </a:r>
            <a:r>
              <a:rPr lang="es-CO" sz="2000" u="sng" dirty="0"/>
              <a:t>Reformaos por la renovación de vuestro entendimiento</a:t>
            </a:r>
            <a:r>
              <a:rPr lang="es-CO" sz="2000" dirty="0"/>
              <a:t>.” </a:t>
            </a:r>
            <a:r>
              <a:rPr lang="es-CO" sz="2000" dirty="0">
                <a:solidFill>
                  <a:srgbClr val="FF0000"/>
                </a:solidFill>
              </a:rPr>
              <a:t>Romanos 12:2</a:t>
            </a:r>
            <a:r>
              <a:rPr lang="es-CO" sz="2000" dirty="0"/>
              <a:t>. Este es un camino de abnegación. </a:t>
            </a:r>
            <a:r>
              <a:rPr lang="es-CO" sz="2000" dirty="0" smtClean="0"/>
              <a:t> </a:t>
            </a:r>
            <a:r>
              <a:rPr lang="es-CO" sz="2000" dirty="0" smtClean="0">
                <a:solidFill>
                  <a:srgbClr val="FF0000"/>
                </a:solidFill>
              </a:rPr>
              <a:t>Nota: A medida que conocemos la Palabra de Dios, nuestra vida debe ser reformada.</a:t>
            </a:r>
            <a:endParaRPr lang="es-CO" sz="2000" dirty="0">
              <a:solidFill>
                <a:srgbClr val="FF0000"/>
              </a:solidFill>
            </a:endParaRPr>
          </a:p>
        </p:txBody>
      </p:sp>
    </p:spTree>
    <p:extLst>
      <p:ext uri="{BB962C8B-B14F-4D97-AF65-F5344CB8AC3E}">
        <p14:creationId xmlns:p14="http://schemas.microsoft.com/office/powerpoint/2010/main" val="14023667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5616624" cy="2232248"/>
          </a:xfrm>
          <a:solidFill>
            <a:schemeClr val="accent1">
              <a:lumMod val="20000"/>
              <a:lumOff val="80000"/>
            </a:schemeClr>
          </a:solidFill>
        </p:spPr>
        <p:txBody>
          <a:bodyPr>
            <a:normAutofit fontScale="85000" lnSpcReduction="20000"/>
          </a:bodyPr>
          <a:lstStyle/>
          <a:p>
            <a:pPr marL="0" indent="0">
              <a:buNone/>
            </a:pPr>
            <a:r>
              <a:rPr lang="es-CO" dirty="0"/>
              <a:t>Y cuando pensamos que el camino es demasiado estrecho, que se exige demasiada abnegación en esta </a:t>
            </a:r>
            <a:r>
              <a:rPr lang="es-CO" dirty="0" smtClean="0"/>
              <a:t>senda estrecha</a:t>
            </a:r>
            <a:r>
              <a:rPr lang="es-CO" dirty="0"/>
              <a:t>; cuando decimos: ¡Cuán duro es renunciar a todo!, hagámonos la </a:t>
            </a:r>
            <a:r>
              <a:rPr lang="es-CO" dirty="0" smtClean="0"/>
              <a:t>pregunta:</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88640"/>
            <a:ext cx="2333228"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691680" y="2644169"/>
            <a:ext cx="5328592" cy="523220"/>
          </a:xfrm>
          <a:prstGeom prst="rect">
            <a:avLst/>
          </a:prstGeom>
        </p:spPr>
        <p:txBody>
          <a:bodyPr wrap="square">
            <a:spAutoFit/>
          </a:bodyPr>
          <a:lstStyle/>
          <a:p>
            <a:r>
              <a:rPr lang="es-CO" sz="2800" b="1" u="sng" dirty="0" smtClean="0"/>
              <a:t>¿</a:t>
            </a:r>
            <a:r>
              <a:rPr lang="es-CO" sz="2800" b="1" u="sng" dirty="0"/>
              <a:t>A cuánto renunció Cristo por mí? </a:t>
            </a:r>
          </a:p>
        </p:txBody>
      </p:sp>
      <p:sp>
        <p:nvSpPr>
          <p:cNvPr id="4" name="3 Rectángulo"/>
          <p:cNvSpPr/>
          <p:nvPr/>
        </p:nvSpPr>
        <p:spPr>
          <a:xfrm>
            <a:off x="2699792" y="3183858"/>
            <a:ext cx="5904656" cy="3046988"/>
          </a:xfrm>
          <a:prstGeom prst="rect">
            <a:avLst/>
          </a:prstGeom>
          <a:solidFill>
            <a:schemeClr val="accent1">
              <a:lumMod val="20000"/>
              <a:lumOff val="80000"/>
            </a:schemeClr>
          </a:solidFill>
        </p:spPr>
        <p:txBody>
          <a:bodyPr wrap="square">
            <a:spAutoFit/>
          </a:bodyPr>
          <a:lstStyle/>
          <a:p>
            <a:pPr algn="r"/>
            <a:r>
              <a:rPr lang="es-CO" sz="2400" dirty="0"/>
              <a:t>Esto ensombrece cualquier actitud que nosotros llamemos abnegación. Contemplemos a Jesús en el huerto, mientras suda grandes gotas de sangre. Un ángel solitario es enviado del cielo para fortalecer al Hijo de Dios. Seguid a Cristo camino del tribunal, mientras lo ridiculiza, escarnece e insulta la muchedumbre enfurecida.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183858"/>
            <a:ext cx="2304256" cy="3078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308656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randombar(horizontal)">
                                      <p:cBhvr>
                                        <p:cTn id="1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6203032" cy="2952327"/>
          </a:xfrm>
          <a:solidFill>
            <a:schemeClr val="accent6">
              <a:lumMod val="20000"/>
              <a:lumOff val="80000"/>
            </a:schemeClr>
          </a:solidFill>
        </p:spPr>
        <p:txBody>
          <a:bodyPr>
            <a:noAutofit/>
          </a:bodyPr>
          <a:lstStyle/>
          <a:p>
            <a:pPr marL="0" indent="0">
              <a:buNone/>
            </a:pPr>
            <a:r>
              <a:rPr lang="es-CO" sz="2400" dirty="0" smtClean="0"/>
              <a:t>Contempladle </a:t>
            </a:r>
            <a:r>
              <a:rPr lang="es-CO" sz="2400" dirty="0"/>
              <a:t>cubierto con aquel viejo manto de púrpura regia. Oíd los groseros escarnios. Ved cómo colocan en aquella noble frente la corona de espinas. Luego le hieren con una caña, para que las espinas penetren en sus sienes y la sangre corra de esa frente santa. Oíd a aquella muchedumbre homicida que clama ávidamente por la sangre del Hijo de Dios.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76672"/>
            <a:ext cx="2296269"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789040"/>
            <a:ext cx="8028384" cy="3046988"/>
          </a:xfrm>
          <a:prstGeom prst="rect">
            <a:avLst/>
          </a:prstGeom>
          <a:solidFill>
            <a:schemeClr val="accent6">
              <a:lumMod val="20000"/>
              <a:lumOff val="80000"/>
            </a:schemeClr>
          </a:solidFill>
        </p:spPr>
        <p:txBody>
          <a:bodyPr wrap="square">
            <a:spAutoFit/>
          </a:bodyPr>
          <a:lstStyle/>
          <a:p>
            <a:pPr algn="r"/>
            <a:r>
              <a:rPr lang="es-CO" sz="2400" dirty="0"/>
              <a:t>Este es entregado en sus manos, la turba se aleja con el noble Doliente, pálido, débil y desfalleciente, para crucificarlo. Lo extienden sobre la cruz de madera, y hunden los clavos en sus tiernas manos y pies. Contempladle colgado de la cruz durante aquellas espantosas horas de agonía hasta que los ángeles velan sus rostros para no ver la horrible escena, y el sol oculta su luz, rehusando contemplarla. Pensad en estas cosas y preguntaos: “¿Es demasiado estrecho el camino?” No, no.</a:t>
            </a:r>
          </a:p>
        </p:txBody>
      </p:sp>
    </p:spTree>
    <p:extLst>
      <p:ext uri="{BB962C8B-B14F-4D97-AF65-F5344CB8AC3E}">
        <p14:creationId xmlns:p14="http://schemas.microsoft.com/office/powerpoint/2010/main" val="37356261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050904" cy="2088231"/>
          </a:xfrm>
        </p:spPr>
        <p:txBody>
          <a:bodyPr>
            <a:normAutofit fontScale="85000" lnSpcReduction="20000"/>
          </a:bodyPr>
          <a:lstStyle/>
          <a:p>
            <a:pPr marL="0" indent="0">
              <a:buNone/>
            </a:pPr>
            <a:r>
              <a:rPr lang="es-CO" sz="3800" b="1" u="sng" dirty="0"/>
              <a:t>Intereses divididos</a:t>
            </a:r>
          </a:p>
          <a:p>
            <a:pPr marL="0" indent="0">
              <a:buNone/>
            </a:pPr>
            <a:r>
              <a:rPr lang="es-CO" dirty="0"/>
              <a:t>En una vida dividida y tibia, hallaréis dudas y tinieblas. No podéis gozar los consuelos de la religión, ni la paz que el mundo </a:t>
            </a:r>
            <a:r>
              <a:rPr lang="es-CO" dirty="0" smtClean="0"/>
              <a:t>da.</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89594"/>
            <a:ext cx="2750418" cy="2419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131840" y="2924944"/>
            <a:ext cx="5774754" cy="3477875"/>
          </a:xfrm>
          <a:prstGeom prst="rect">
            <a:avLst/>
          </a:prstGeom>
        </p:spPr>
        <p:txBody>
          <a:bodyPr wrap="square">
            <a:spAutoFit/>
          </a:bodyPr>
          <a:lstStyle/>
          <a:p>
            <a:pPr algn="r"/>
            <a:r>
              <a:rPr lang="es-CO" sz="2000" dirty="0" smtClean="0"/>
              <a:t>No </a:t>
            </a:r>
            <a:r>
              <a:rPr lang="es-CO" sz="2000" dirty="0"/>
              <a:t>os sentéis en el sillón de Satanás para no hacer nada, mas levantaos y esforzaos para alcanzar la elevada norma que es vuestro privilegio alcanzar. Es un bienaventurado privilegio renunciar a todo para Cristo. No miremos la vida de los demás ni la imitemos con el propósito de no elevarnos más alto que ellos. Tenemos tan sólo un Modelo infalible. Lo único seguro es seguir a Cristo. Resolved que si los demás obran con pereza espiritual, los abandonaréis y progresaréis hacia la elevación del carácter cristiano. </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924945"/>
            <a:ext cx="3024336" cy="3477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605751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Effect transition="in" filter="randombar(horizontal)">
                                      <p:cBhvr>
                                        <p:cTn id="10"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712968" cy="6408712"/>
          </a:xfrm>
        </p:spPr>
        <p:txBody>
          <a:bodyPr>
            <a:normAutofit fontScale="92500" lnSpcReduction="20000"/>
          </a:bodyPr>
          <a:lstStyle/>
          <a:p>
            <a:pPr marL="0" indent="0">
              <a:buNone/>
            </a:pPr>
            <a:r>
              <a:rPr lang="es-CO" u="sng" dirty="0"/>
              <a:t>Formad un </a:t>
            </a:r>
            <a:r>
              <a:rPr lang="es-CO" u="sng" dirty="0" smtClean="0"/>
              <a:t>carácter para </a:t>
            </a:r>
            <a:r>
              <a:rPr lang="es-CO" u="sng" dirty="0"/>
              <a:t>el cielo. No durmáis en vuestro puesto. Obrad con fidelidad y veracidad para con vuestra propia alma</a:t>
            </a:r>
            <a:r>
              <a:rPr lang="es-CO" dirty="0"/>
              <a:t>.</a:t>
            </a:r>
          </a:p>
          <a:p>
            <a:r>
              <a:rPr lang="es-CO" dirty="0"/>
              <a:t>Estáis cediendo a un mal que amenaza destruir vuestra espiritualidad. Eclipsará toda la belleza y el interés de las páginas sagradas. </a:t>
            </a:r>
            <a:r>
              <a:rPr lang="es-CO" dirty="0">
                <a:solidFill>
                  <a:srgbClr val="FF0000"/>
                </a:solidFill>
              </a:rPr>
              <a:t>Me refiero al amor por los libros de cuentos y otras lecturas que no ejercen buena influencia en la mente dedicada al servicio de Dios</a:t>
            </a:r>
            <a:r>
              <a:rPr lang="es-CO" dirty="0"/>
              <a:t>. Produce una excitación falsa y malsana, afiebra la imaginación, destruye la utilidad de la mente, y la descalifica para cualquier ejercicio espiritual. </a:t>
            </a:r>
            <a:r>
              <a:rPr lang="es-CO" dirty="0">
                <a:solidFill>
                  <a:srgbClr val="FF0000"/>
                </a:solidFill>
              </a:rPr>
              <a:t>Aparta el alma de la oración y del amor por las cosas espirituales</a:t>
            </a:r>
            <a:r>
              <a:rPr lang="es-CO" dirty="0" smtClean="0"/>
              <a:t>.</a:t>
            </a:r>
          </a:p>
          <a:p>
            <a:pPr marL="0" indent="0">
              <a:buNone/>
            </a:pPr>
            <a:r>
              <a:rPr lang="es-CO" u="sng" dirty="0" smtClean="0"/>
              <a:t>La </a:t>
            </a:r>
            <a:r>
              <a:rPr lang="es-CO" u="sng" dirty="0"/>
              <a:t>lectura que arroja luz sobre el volumen sagrado y despierta vuestros deseos y diligencia por estudiarla, no es peligrosa, sino benéfica</a:t>
            </a:r>
            <a:r>
              <a:rPr lang="es-CO" dirty="0" smtClean="0"/>
              <a:t>.</a:t>
            </a:r>
            <a:endParaRPr lang="es-CO" dirty="0"/>
          </a:p>
        </p:txBody>
      </p:sp>
    </p:spTree>
    <p:extLst>
      <p:ext uri="{BB962C8B-B14F-4D97-AF65-F5344CB8AC3E}">
        <p14:creationId xmlns:p14="http://schemas.microsoft.com/office/powerpoint/2010/main" val="35809520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gradFill>
            <a:gsLst>
              <a:gs pos="0">
                <a:srgbClr val="8488C4"/>
              </a:gs>
              <a:gs pos="53000">
                <a:srgbClr val="D4DEFF"/>
              </a:gs>
              <a:gs pos="83000">
                <a:srgbClr val="D4DEFF"/>
              </a:gs>
              <a:gs pos="100000">
                <a:srgbClr val="96AB94"/>
              </a:gs>
            </a:gsLst>
            <a:lin ang="5400000" scaled="0"/>
          </a:gradFill>
        </p:spPr>
        <p:txBody>
          <a:bodyPr>
            <a:normAutofit fontScale="92500" lnSpcReduction="20000"/>
          </a:bodyPr>
          <a:lstStyle/>
          <a:p>
            <a:pPr marL="0" indent="0" algn="ctr">
              <a:buNone/>
            </a:pPr>
            <a:r>
              <a:rPr lang="es-CO" dirty="0"/>
              <a:t>Me fuisteis presentados </a:t>
            </a:r>
            <a:r>
              <a:rPr lang="es-CO" dirty="0" smtClean="0"/>
              <a:t>(</a:t>
            </a:r>
            <a:r>
              <a:rPr lang="es-CO" dirty="0" smtClean="0">
                <a:latin typeface="Agency FB" pitchFamily="34" charset="0"/>
              </a:rPr>
              <a:t>en visión</a:t>
            </a:r>
            <a:r>
              <a:rPr lang="es-CO" dirty="0" smtClean="0"/>
              <a:t>) con </a:t>
            </a:r>
            <a:r>
              <a:rPr lang="es-CO" dirty="0"/>
              <a:t>los ojos apartados del Libro sagrado y atentamente fijos en libros excitantes, que son mortales para la religión. </a:t>
            </a:r>
            <a:endParaRPr lang="es-CO" dirty="0" smtClean="0"/>
          </a:p>
          <a:p>
            <a:pPr marL="0" indent="0" algn="ctr">
              <a:buNone/>
            </a:pPr>
            <a:endParaRPr lang="es-CO" dirty="0" smtClean="0"/>
          </a:p>
          <a:p>
            <a:pPr marL="0" indent="0" algn="ctr">
              <a:buNone/>
            </a:pPr>
            <a:r>
              <a:rPr lang="es-CO" dirty="0" smtClean="0">
                <a:solidFill>
                  <a:srgbClr val="FF0000"/>
                </a:solidFill>
              </a:rPr>
              <a:t>Cuanto </a:t>
            </a:r>
            <a:r>
              <a:rPr lang="es-CO" dirty="0">
                <a:solidFill>
                  <a:srgbClr val="FF0000"/>
                </a:solidFill>
              </a:rPr>
              <a:t>más a menudo y con mayor diligencia leáis las Escrituras, más hermosas os parecerán y menos gusto tendréis por las lecturas livianas. </a:t>
            </a:r>
            <a:r>
              <a:rPr lang="es-CO" u="sng" dirty="0">
                <a:solidFill>
                  <a:srgbClr val="FF0000"/>
                </a:solidFill>
              </a:rPr>
              <a:t>El estudio diario de las Escrituras ejercerá sobre la mente una influencia santificadora. Respiraréis una atmósfera celestial</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Ligad </a:t>
            </a:r>
            <a:r>
              <a:rPr lang="es-CO" dirty="0"/>
              <a:t>este precioso Volumen a vuestro corazón. Demostrará ser para vosotros un amigo y un guía en la perplejidad.</a:t>
            </a:r>
          </a:p>
          <a:p>
            <a:endParaRPr lang="es-CO" dirty="0"/>
          </a:p>
        </p:txBody>
      </p:sp>
    </p:spTree>
    <p:extLst>
      <p:ext uri="{BB962C8B-B14F-4D97-AF65-F5344CB8AC3E}">
        <p14:creationId xmlns:p14="http://schemas.microsoft.com/office/powerpoint/2010/main" val="39381668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410944" cy="2520279"/>
          </a:xfrm>
        </p:spPr>
        <p:txBody>
          <a:bodyPr>
            <a:normAutofit fontScale="77500" lnSpcReduction="20000"/>
          </a:bodyPr>
          <a:lstStyle/>
          <a:p>
            <a:pPr marL="0" indent="0">
              <a:buNone/>
            </a:pPr>
            <a:r>
              <a:rPr lang="es-CO" sz="4100" b="1" u="sng" dirty="0"/>
              <a:t>Salid y manteneos separados</a:t>
            </a:r>
          </a:p>
          <a:p>
            <a:pPr marL="0" indent="0">
              <a:buNone/>
            </a:pPr>
            <a:r>
              <a:rPr lang="es-CO" dirty="0"/>
              <a:t>Habéis tenido en vuestra vida ciertos objetivos en vista y, ¡con cuánta constancia y perseverancia habéis trabajado para alcanzarlos! Habéis hecho cálculos y planes hasta que se realizaron vuestros </a:t>
            </a:r>
            <a:r>
              <a:rPr lang="es-CO" dirty="0" smtClean="0"/>
              <a:t>deseos.</a:t>
            </a:r>
            <a:endParaRPr lang="es-CO" dirty="0"/>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32656"/>
            <a:ext cx="3003401"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771800" y="3212976"/>
            <a:ext cx="6171752" cy="2554545"/>
          </a:xfrm>
          <a:prstGeom prst="rect">
            <a:avLst/>
          </a:prstGeom>
        </p:spPr>
        <p:txBody>
          <a:bodyPr wrap="square">
            <a:spAutoFit/>
          </a:bodyPr>
          <a:lstStyle/>
          <a:p>
            <a:r>
              <a:rPr lang="es-CO" sz="2000" dirty="0" smtClean="0"/>
              <a:t>Hay </a:t>
            </a:r>
            <a:r>
              <a:rPr lang="es-CO" sz="2000" dirty="0"/>
              <a:t>ahora delante de vosotros un objeto digno de un esfuerzo perseverante, incansable, de toda la vida. Es la salvación de vuestra alma, la vida eterna. Y para alcanzarla se requiere abnegación, sacrificio y estudio detenido. Debéis ser purificados y refinados. Os falta la influencia salvadora del Espíritu de Dios. Tratáis con vuestros asociados, y os olvidáis de que habéis tomado el nombre de Cristo. Actuáis y os vestís como ellos</a:t>
            </a:r>
            <a:r>
              <a:rPr lang="es-CO" sz="2000" dirty="0" smtClean="0"/>
              <a:t>. </a:t>
            </a:r>
            <a:endParaRPr lang="es-CO" sz="2000" dirty="0"/>
          </a:p>
        </p:txBody>
      </p:sp>
      <p:sp>
        <p:nvSpPr>
          <p:cNvPr id="5" name="4 Rectángulo"/>
          <p:cNvSpPr/>
          <p:nvPr/>
        </p:nvSpPr>
        <p:spPr>
          <a:xfrm>
            <a:off x="0" y="5934670"/>
            <a:ext cx="9144000" cy="830997"/>
          </a:xfrm>
          <a:prstGeom prst="rect">
            <a:avLst/>
          </a:prstGeom>
        </p:spPr>
        <p:txBody>
          <a:bodyPr wrap="square">
            <a:spAutoFit/>
          </a:bodyPr>
          <a:lstStyle/>
          <a:p>
            <a:pPr algn="ctr"/>
            <a:r>
              <a:rPr lang="es-CO" sz="2400" dirty="0">
                <a:solidFill>
                  <a:srgbClr val="FF0000"/>
                </a:solidFill>
              </a:rPr>
              <a:t>Nota: Para alcanzar la meta espiritual, se tiene que tomar </a:t>
            </a:r>
            <a:r>
              <a:rPr lang="es-CO" sz="2400" b="1" u="sng" dirty="0">
                <a:solidFill>
                  <a:srgbClr val="FF0000"/>
                </a:solidFill>
              </a:rPr>
              <a:t>regularmente</a:t>
            </a:r>
            <a:r>
              <a:rPr lang="es-CO" sz="2400" dirty="0">
                <a:solidFill>
                  <a:srgbClr val="FF0000"/>
                </a:solidFill>
              </a:rPr>
              <a:t> la </a:t>
            </a:r>
            <a:r>
              <a:rPr lang="es-CO" sz="2400" dirty="0" smtClean="0">
                <a:solidFill>
                  <a:srgbClr val="FF0000"/>
                </a:solidFill>
              </a:rPr>
              <a:t>medicina </a:t>
            </a:r>
            <a:r>
              <a:rPr lang="es-CO" sz="2400" dirty="0">
                <a:solidFill>
                  <a:srgbClr val="FF0000"/>
                </a:solidFill>
              </a:rPr>
              <a:t>espiritual, de lo contrario no hay progreso.</a:t>
            </a: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474043"/>
            <a:ext cx="1224136"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32208" y="3474044"/>
            <a:ext cx="1195576"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39569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5124"/>
                                        </p:tgtEl>
                                        <p:attrNameLst>
                                          <p:attrName>style.visibility</p:attrName>
                                        </p:attrNameLst>
                                      </p:cBhvr>
                                      <p:to>
                                        <p:strVal val="visible"/>
                                      </p:to>
                                    </p:set>
                                    <p:animEffect transition="in" filter="fade">
                                      <p:cBhvr>
                                        <p:cTn id="17" dur="2000"/>
                                        <p:tgtEl>
                                          <p:spTgt spid="5124"/>
                                        </p:tgtEl>
                                      </p:cBhvr>
                                    </p:animEffect>
                                    <p:anim calcmode="lin" valueType="num">
                                      <p:cBhvr>
                                        <p:cTn id="18" dur="2000" fill="hold"/>
                                        <p:tgtEl>
                                          <p:spTgt spid="5124"/>
                                        </p:tgtEl>
                                        <p:attrNameLst>
                                          <p:attrName>ppt_w</p:attrName>
                                        </p:attrNameLst>
                                      </p:cBhvr>
                                      <p:tavLst>
                                        <p:tav tm="0" fmla="#ppt_w*sin(2.5*pi*$)">
                                          <p:val>
                                            <p:fltVal val="0"/>
                                          </p:val>
                                        </p:tav>
                                        <p:tav tm="100000">
                                          <p:val>
                                            <p:fltVal val="1"/>
                                          </p:val>
                                        </p:tav>
                                      </p:tavLst>
                                    </p:anim>
                                    <p:anim calcmode="lin" valueType="num">
                                      <p:cBhvr>
                                        <p:cTn id="19" dur="2000" fill="hold"/>
                                        <p:tgtEl>
                                          <p:spTgt spid="5124"/>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5125"/>
                                        </p:tgtEl>
                                        <p:attrNameLst>
                                          <p:attrName>style.visibility</p:attrName>
                                        </p:attrNameLst>
                                      </p:cBhvr>
                                      <p:to>
                                        <p:strVal val="visible"/>
                                      </p:to>
                                    </p:set>
                                    <p:animEffect transition="in" filter="fade">
                                      <p:cBhvr>
                                        <p:cTn id="22" dur="2000"/>
                                        <p:tgtEl>
                                          <p:spTgt spid="5125"/>
                                        </p:tgtEl>
                                      </p:cBhvr>
                                    </p:animEffect>
                                    <p:anim calcmode="lin" valueType="num">
                                      <p:cBhvr>
                                        <p:cTn id="23" dur="2000" fill="hold"/>
                                        <p:tgtEl>
                                          <p:spTgt spid="5125"/>
                                        </p:tgtEl>
                                        <p:attrNameLst>
                                          <p:attrName>ppt_w</p:attrName>
                                        </p:attrNameLst>
                                      </p:cBhvr>
                                      <p:tavLst>
                                        <p:tav tm="0" fmla="#ppt_w*sin(2.5*pi*$)">
                                          <p:val>
                                            <p:fltVal val="0"/>
                                          </p:val>
                                        </p:tav>
                                        <p:tav tm="100000">
                                          <p:val>
                                            <p:fltVal val="1"/>
                                          </p:val>
                                        </p:tav>
                                      </p:tavLst>
                                    </p:anim>
                                    <p:anim calcmode="lin" valueType="num">
                                      <p:cBhvr>
                                        <p:cTn id="24" dur="2000" fill="hold"/>
                                        <p:tgtEl>
                                          <p:spTgt spid="51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lstStyle/>
          <a:p>
            <a:r>
              <a:rPr lang="es-CO" b="1" dirty="0" smtClean="0">
                <a:solidFill>
                  <a:srgbClr val="FF0000"/>
                </a:solidFill>
              </a:rPr>
              <a:t>He aquí mi consejo adicional:</a:t>
            </a:r>
            <a:endParaRPr lang="es-CO" b="1" dirty="0">
              <a:solidFill>
                <a:srgbClr val="FF000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3" y="1556792"/>
            <a:ext cx="7488833" cy="5301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266878"/>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6768752" cy="2736304"/>
          </a:xfrm>
        </p:spPr>
        <p:txBody>
          <a:bodyPr>
            <a:noAutofit/>
          </a:bodyPr>
          <a:lstStyle/>
          <a:p>
            <a:pPr marL="0" indent="0">
              <a:buNone/>
            </a:pPr>
            <a:r>
              <a:rPr lang="es-CO" sz="2400" dirty="0" smtClean="0"/>
              <a:t>(Se debe) morir </a:t>
            </a:r>
            <a:r>
              <a:rPr lang="es-CO" sz="2400" dirty="0"/>
              <a:t>al orgullo y dedicar todo su interés a la verdad. Su destino eterno depende de la conducta que siga ahora. Para obtener la vida eterna, debe Vd. vivir por ella y negarse a sí misma. Salga del mundo y manténgase separada de él. Su vida debe caracterizarse por la sobriedad, la vigilancia y la oración. </a:t>
            </a:r>
            <a:endParaRPr lang="es-CO" sz="2400" dirty="0" smtClean="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260648"/>
            <a:ext cx="1872208"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281821" y="3501008"/>
            <a:ext cx="4572000" cy="2308324"/>
          </a:xfrm>
          <a:prstGeom prst="rect">
            <a:avLst/>
          </a:prstGeom>
        </p:spPr>
        <p:txBody>
          <a:bodyPr>
            <a:spAutoFit/>
          </a:bodyPr>
          <a:lstStyle/>
          <a:p>
            <a:r>
              <a:rPr lang="es-CO" sz="2400" dirty="0"/>
              <a:t>Los ángeles están observando el desarrollo del carácter, y pesando el valor moral. </a:t>
            </a:r>
            <a:endParaRPr lang="es-CO" sz="2400" dirty="0" smtClean="0"/>
          </a:p>
          <a:p>
            <a:r>
              <a:rPr lang="es-CO" sz="2400" dirty="0" smtClean="0"/>
              <a:t>Todas </a:t>
            </a:r>
            <a:r>
              <a:rPr lang="es-CO" sz="2400" dirty="0"/>
              <a:t>nuestras palabras y acciones pasan en revista delante de Dios. Es un momento terrible y solemne. </a:t>
            </a:r>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3540319"/>
            <a:ext cx="2088232" cy="2291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20790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171"/>
                                        </p:tgtEl>
                                        <p:attrNameLst>
                                          <p:attrName>style.visibility</p:attrName>
                                        </p:attrNameLst>
                                      </p:cBhvr>
                                      <p:to>
                                        <p:strVal val="visible"/>
                                      </p:to>
                                    </p:set>
                                    <p:anim calcmode="lin" valueType="num">
                                      <p:cBhvr additive="base">
                                        <p:cTn id="11" dur="500" fill="hold"/>
                                        <p:tgtEl>
                                          <p:spTgt spid="7171"/>
                                        </p:tgtEl>
                                        <p:attrNameLst>
                                          <p:attrName>ppt_x</p:attrName>
                                        </p:attrNameLst>
                                      </p:cBhvr>
                                      <p:tavLst>
                                        <p:tav tm="0">
                                          <p:val>
                                            <p:strVal val="#ppt_x"/>
                                          </p:val>
                                        </p:tav>
                                        <p:tav tm="100000">
                                          <p:val>
                                            <p:strVal val="#ppt_x"/>
                                          </p:val>
                                        </p:tav>
                                      </p:tavLst>
                                    </p:anim>
                                    <p:anim calcmode="lin" valueType="num">
                                      <p:cBhvr additive="base">
                                        <p:cTn id="12"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p:spPr>
        <p:txBody>
          <a:bodyPr>
            <a:normAutofit fontScale="77500" lnSpcReduction="20000"/>
          </a:bodyPr>
          <a:lstStyle/>
          <a:p>
            <a:pPr marL="0" indent="0" algn="ctr">
              <a:buNone/>
            </a:pPr>
            <a:r>
              <a:rPr lang="es-CO" dirty="0"/>
              <a:t>La esperanza de la vida eterna no ha de considerarse livianamente; es asunto que debe decidirse entre Dios y nuestra propia alma. </a:t>
            </a:r>
            <a:endParaRPr lang="es-CO" dirty="0" smtClean="0"/>
          </a:p>
          <a:p>
            <a:pPr marL="0" indent="0">
              <a:buNone/>
            </a:pPr>
            <a:endParaRPr lang="es-CO" dirty="0" smtClean="0">
              <a:solidFill>
                <a:srgbClr val="FF0000"/>
              </a:solidFill>
            </a:endParaRPr>
          </a:p>
          <a:p>
            <a:pPr marL="0" indent="0" algn="ctr">
              <a:buNone/>
            </a:pPr>
            <a:r>
              <a:rPr lang="es-CO" dirty="0" smtClean="0">
                <a:solidFill>
                  <a:srgbClr val="FF0000"/>
                </a:solidFill>
              </a:rPr>
              <a:t>Algunos </a:t>
            </a:r>
            <a:r>
              <a:rPr lang="es-CO" dirty="0">
                <a:solidFill>
                  <a:srgbClr val="FF0000"/>
                </a:solidFill>
              </a:rPr>
              <a:t>prefieren apoyarse en el juicio y la experiencia de los demás, antes que darse el trabajo de examinar detenidamente su propio corazón, y dejan transcurrir meses y años sin recibir testimonio del Espíritu de Dios ni evidencia de que han sido aceptados. Se engañan a sí mismos. Tienen una esperanza supuesta, pero carecen de las cualidades esenciales del cristiano. </a:t>
            </a:r>
            <a:endParaRPr lang="es-CO" dirty="0" smtClean="0">
              <a:solidFill>
                <a:srgbClr val="FF0000"/>
              </a:solidFill>
            </a:endParaRPr>
          </a:p>
          <a:p>
            <a:pPr marL="0" indent="0">
              <a:buNone/>
            </a:pPr>
            <a:endParaRPr lang="es-CO" dirty="0" smtClean="0"/>
          </a:p>
          <a:p>
            <a:pPr marL="0" indent="0" algn="ctr">
              <a:buNone/>
            </a:pPr>
            <a:r>
              <a:rPr lang="es-CO" dirty="0" smtClean="0"/>
              <a:t>Ante </a:t>
            </a:r>
            <a:r>
              <a:rPr lang="es-CO" dirty="0"/>
              <a:t>todo se debe verificar una obra cabal en el corazón; luego los modales asumirán el carácter elevado y noble que señala a los verdaderos discípulos de Cristo. Se requiere esfuerzo y valor moral para vivir de acuerdo con nuestra fe.</a:t>
            </a:r>
          </a:p>
          <a:p>
            <a:endParaRPr lang="es-CO" dirty="0"/>
          </a:p>
        </p:txBody>
      </p:sp>
    </p:spTree>
    <p:extLst>
      <p:ext uri="{BB962C8B-B14F-4D97-AF65-F5344CB8AC3E}">
        <p14:creationId xmlns:p14="http://schemas.microsoft.com/office/powerpoint/2010/main" val="8323286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568952" cy="6408712"/>
          </a:xfrm>
        </p:spPr>
        <p:txBody>
          <a:bodyPr>
            <a:normAutofit fontScale="70000" lnSpcReduction="20000"/>
          </a:bodyPr>
          <a:lstStyle/>
          <a:p>
            <a:pPr marL="0" indent="0" algn="ctr">
              <a:buNone/>
            </a:pPr>
            <a:r>
              <a:rPr lang="es-CO" b="1" dirty="0"/>
              <a:t>El pueblo de Dios es singular. Su espíritu no puede congeniar con el espíritu e influencia del mundo. No deseáis llevar el nombre de cristianos y ser indignos de él. No deseáis comparecer ante Jesús con una simple profesión de fe. No deseáis engañaros en un asunto tan importante. </a:t>
            </a:r>
            <a:endParaRPr lang="es-CO" b="1" dirty="0" smtClean="0"/>
          </a:p>
          <a:p>
            <a:pPr marL="0" indent="0" algn="ctr">
              <a:buNone/>
            </a:pPr>
            <a:endParaRPr lang="es-CO" dirty="0" smtClean="0"/>
          </a:p>
          <a:p>
            <a:pPr marL="0" indent="0" algn="ctr">
              <a:buNone/>
            </a:pPr>
            <a:r>
              <a:rPr lang="es-CO" dirty="0" smtClean="0">
                <a:solidFill>
                  <a:srgbClr val="FF0000"/>
                </a:solidFill>
              </a:rPr>
              <a:t>Examinad </a:t>
            </a:r>
            <a:r>
              <a:rPr lang="es-CO" dirty="0">
                <a:solidFill>
                  <a:srgbClr val="FF0000"/>
                </a:solidFill>
              </a:rPr>
              <a:t>cabalmente las bases de vuestra esperanza</a:t>
            </a:r>
            <a:r>
              <a:rPr lang="es-CO" dirty="0" smtClean="0">
                <a:solidFill>
                  <a:srgbClr val="FF0000"/>
                </a:solidFill>
              </a:rPr>
              <a:t>.</a:t>
            </a:r>
          </a:p>
          <a:p>
            <a:pPr marL="0" indent="0" algn="ctr">
              <a:buNone/>
            </a:pPr>
            <a:r>
              <a:rPr lang="es-CO" dirty="0" smtClean="0">
                <a:solidFill>
                  <a:srgbClr val="FF0000"/>
                </a:solidFill>
              </a:rPr>
              <a:t> </a:t>
            </a:r>
            <a:r>
              <a:rPr lang="es-CO" dirty="0">
                <a:solidFill>
                  <a:srgbClr val="FF0000"/>
                </a:solidFill>
              </a:rPr>
              <a:t>Obrad verazmente con vuestra propia alma. </a:t>
            </a:r>
            <a:endParaRPr lang="es-CO" dirty="0" smtClean="0">
              <a:solidFill>
                <a:srgbClr val="FF0000"/>
              </a:solidFill>
            </a:endParaRPr>
          </a:p>
          <a:p>
            <a:pPr marL="0" indent="0" algn="ctr">
              <a:buNone/>
            </a:pPr>
            <a:r>
              <a:rPr lang="es-CO" dirty="0" smtClean="0">
                <a:solidFill>
                  <a:srgbClr val="FF0000"/>
                </a:solidFill>
              </a:rPr>
              <a:t>Una </a:t>
            </a:r>
            <a:r>
              <a:rPr lang="es-CO" dirty="0">
                <a:solidFill>
                  <a:srgbClr val="FF0000"/>
                </a:solidFill>
              </a:rPr>
              <a:t>esperanza supuesta no os </a:t>
            </a:r>
            <a:r>
              <a:rPr lang="es-CO" dirty="0" smtClean="0">
                <a:solidFill>
                  <a:srgbClr val="FF0000"/>
                </a:solidFill>
              </a:rPr>
              <a:t>salvará.</a:t>
            </a:r>
          </a:p>
          <a:p>
            <a:pPr marL="0" indent="0" algn="ctr">
              <a:buNone/>
            </a:pPr>
            <a:endParaRPr lang="es-CO" b="1" u="sng" dirty="0" smtClean="0">
              <a:solidFill>
                <a:srgbClr val="FF0000"/>
              </a:solidFill>
            </a:endParaRPr>
          </a:p>
          <a:p>
            <a:pPr marL="0" indent="0" algn="ctr">
              <a:buNone/>
            </a:pPr>
            <a:r>
              <a:rPr lang="es-CO" b="1" u="sng" dirty="0" smtClean="0"/>
              <a:t>¿</a:t>
            </a:r>
            <a:r>
              <a:rPr lang="es-CO" b="1" u="sng" dirty="0"/>
              <a:t>Habéis calculado el costo?</a:t>
            </a:r>
            <a:r>
              <a:rPr lang="es-CO" dirty="0"/>
              <a:t> </a:t>
            </a:r>
            <a:r>
              <a:rPr lang="es-CO" dirty="0" smtClean="0"/>
              <a:t>Temo </a:t>
            </a:r>
            <a:r>
              <a:rPr lang="es-CO" dirty="0"/>
              <a:t>que no</a:t>
            </a:r>
            <a:r>
              <a:rPr lang="es-CO" dirty="0" smtClean="0"/>
              <a:t>.</a:t>
            </a:r>
          </a:p>
          <a:p>
            <a:pPr marL="0" indent="0" algn="ctr">
              <a:buNone/>
            </a:pPr>
            <a:r>
              <a:rPr lang="es-CO" dirty="0" smtClean="0"/>
              <a:t> </a:t>
            </a:r>
          </a:p>
          <a:p>
            <a:pPr marL="0" indent="0" algn="ctr">
              <a:buNone/>
            </a:pPr>
            <a:r>
              <a:rPr lang="es-CO" dirty="0" smtClean="0">
                <a:solidFill>
                  <a:srgbClr val="FF0000"/>
                </a:solidFill>
              </a:rPr>
              <a:t>Decidid </a:t>
            </a:r>
            <a:r>
              <a:rPr lang="es-CO" dirty="0">
                <a:solidFill>
                  <a:srgbClr val="FF0000"/>
                </a:solidFill>
              </a:rPr>
              <a:t>ahora si seguiréis a Cristo, cueste lo que cueste. </a:t>
            </a:r>
            <a:endParaRPr lang="es-CO" dirty="0" smtClean="0">
              <a:solidFill>
                <a:srgbClr val="FF0000"/>
              </a:solidFill>
            </a:endParaRPr>
          </a:p>
          <a:p>
            <a:pPr marL="0" indent="0" algn="ctr">
              <a:buNone/>
            </a:pPr>
            <a:r>
              <a:rPr lang="es-CO" dirty="0" smtClean="0">
                <a:solidFill>
                  <a:srgbClr val="FF0000"/>
                </a:solidFill>
              </a:rPr>
              <a:t>No </a:t>
            </a:r>
            <a:r>
              <a:rPr lang="es-CO" dirty="0">
                <a:solidFill>
                  <a:srgbClr val="FF0000"/>
                </a:solidFill>
              </a:rPr>
              <a:t>podéis hacerlo y gozar de la compañía de aquellos que no prestan atención a las cosas divinas. Vuestros espíritus no pueden fusionarse mejor de lo que se fusionan el aceite y el agua.</a:t>
            </a:r>
          </a:p>
          <a:p>
            <a:pPr marL="0" indent="0">
              <a:buNone/>
            </a:pPr>
            <a:endParaRPr lang="es-CO" dirty="0" smtClean="0"/>
          </a:p>
          <a:p>
            <a:pPr marL="0" indent="0" algn="ctr">
              <a:buNone/>
            </a:pPr>
            <a:r>
              <a:rPr lang="es-CO" dirty="0" smtClean="0"/>
              <a:t>Es </a:t>
            </a:r>
            <a:r>
              <a:rPr lang="es-CO" dirty="0"/>
              <a:t>una gran cosa ser hijo de Dios y coheredero con Cristo. Si tal es vuestro privilegio, conoceréis la comunión de </a:t>
            </a:r>
            <a:r>
              <a:rPr lang="es-CO" dirty="0" smtClean="0"/>
              <a:t>los sufrimientos </a:t>
            </a:r>
            <a:r>
              <a:rPr lang="es-CO" dirty="0"/>
              <a:t>de Cristo. </a:t>
            </a:r>
          </a:p>
          <a:p>
            <a:endParaRPr lang="es-CO" dirty="0"/>
          </a:p>
        </p:txBody>
      </p:sp>
    </p:spTree>
    <p:extLst>
      <p:ext uri="{BB962C8B-B14F-4D97-AF65-F5344CB8AC3E}">
        <p14:creationId xmlns:p14="http://schemas.microsoft.com/office/powerpoint/2010/main" val="1864530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wipe(down)">
                                      <p:cBhvr>
                                        <p:cTn id="55" dur="580">
                                          <p:stCondLst>
                                            <p:cond delay="0"/>
                                          </p:stCondLst>
                                        </p:cTn>
                                        <p:tgtEl>
                                          <p:spTgt spid="3">
                                            <p:txEl>
                                              <p:pRg st="6" end="6"/>
                                            </p:txEl>
                                          </p:spTgt>
                                        </p:tgtEl>
                                      </p:cBhvr>
                                    </p:animEffect>
                                    <p:anim calcmode="lin" valueType="num">
                                      <p:cBhvr>
                                        <p:cTn id="5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6" end="6"/>
                                            </p:txEl>
                                          </p:spTgt>
                                        </p:tgtEl>
                                      </p:cBhvr>
                                      <p:to x="100000" y="60000"/>
                                    </p:animScale>
                                    <p:animScale>
                                      <p:cBhvr>
                                        <p:cTn id="62" dur="166" decel="50000">
                                          <p:stCondLst>
                                            <p:cond delay="676"/>
                                          </p:stCondLst>
                                        </p:cTn>
                                        <p:tgtEl>
                                          <p:spTgt spid="3">
                                            <p:txEl>
                                              <p:pRg st="6" end="6"/>
                                            </p:txEl>
                                          </p:spTgt>
                                        </p:tgtEl>
                                      </p:cBhvr>
                                      <p:to x="100000" y="100000"/>
                                    </p:animScale>
                                    <p:animScale>
                                      <p:cBhvr>
                                        <p:cTn id="63" dur="26">
                                          <p:stCondLst>
                                            <p:cond delay="1312"/>
                                          </p:stCondLst>
                                        </p:cTn>
                                        <p:tgtEl>
                                          <p:spTgt spid="3">
                                            <p:txEl>
                                              <p:pRg st="6" end="6"/>
                                            </p:txEl>
                                          </p:spTgt>
                                        </p:tgtEl>
                                      </p:cBhvr>
                                      <p:to x="100000" y="80000"/>
                                    </p:animScale>
                                    <p:animScale>
                                      <p:cBhvr>
                                        <p:cTn id="64" dur="166" decel="50000">
                                          <p:stCondLst>
                                            <p:cond delay="1338"/>
                                          </p:stCondLst>
                                        </p:cTn>
                                        <p:tgtEl>
                                          <p:spTgt spid="3">
                                            <p:txEl>
                                              <p:pRg st="6" end="6"/>
                                            </p:txEl>
                                          </p:spTgt>
                                        </p:tgtEl>
                                      </p:cBhvr>
                                      <p:to x="100000" y="100000"/>
                                    </p:animScale>
                                    <p:animScale>
                                      <p:cBhvr>
                                        <p:cTn id="65" dur="26">
                                          <p:stCondLst>
                                            <p:cond delay="1642"/>
                                          </p:stCondLst>
                                        </p:cTn>
                                        <p:tgtEl>
                                          <p:spTgt spid="3">
                                            <p:txEl>
                                              <p:pRg st="6" end="6"/>
                                            </p:txEl>
                                          </p:spTgt>
                                        </p:tgtEl>
                                      </p:cBhvr>
                                      <p:to x="100000" y="90000"/>
                                    </p:animScale>
                                    <p:animScale>
                                      <p:cBhvr>
                                        <p:cTn id="66" dur="166" decel="50000">
                                          <p:stCondLst>
                                            <p:cond delay="1668"/>
                                          </p:stCondLst>
                                        </p:cTn>
                                        <p:tgtEl>
                                          <p:spTgt spid="3">
                                            <p:txEl>
                                              <p:pRg st="6" end="6"/>
                                            </p:txEl>
                                          </p:spTgt>
                                        </p:tgtEl>
                                      </p:cBhvr>
                                      <p:to x="100000" y="100000"/>
                                    </p:animScale>
                                    <p:animScale>
                                      <p:cBhvr>
                                        <p:cTn id="67" dur="26">
                                          <p:stCondLst>
                                            <p:cond delay="1808"/>
                                          </p:stCondLst>
                                        </p:cTn>
                                        <p:tgtEl>
                                          <p:spTgt spid="3">
                                            <p:txEl>
                                              <p:pRg st="6" end="6"/>
                                            </p:txEl>
                                          </p:spTgt>
                                        </p:tgtEl>
                                      </p:cBhvr>
                                      <p:to x="100000" y="95000"/>
                                    </p:animScale>
                                    <p:animScale>
                                      <p:cBhvr>
                                        <p:cTn id="68" dur="166" decel="50000">
                                          <p:stCondLst>
                                            <p:cond delay="1834"/>
                                          </p:stCondLst>
                                        </p:cTn>
                                        <p:tgtEl>
                                          <p:spTgt spid="3">
                                            <p:txEl>
                                              <p:pRg st="6" end="6"/>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7" end="7"/>
                                            </p:txEl>
                                          </p:spTgt>
                                        </p:tgtEl>
                                        <p:attrNameLst>
                                          <p:attrName>style.visibility</p:attrName>
                                        </p:attrNameLst>
                                      </p:cBhvr>
                                      <p:to>
                                        <p:strVal val="visible"/>
                                      </p:to>
                                    </p:set>
                                    <p:animEffect transition="in" filter="wipe(down)">
                                      <p:cBhvr>
                                        <p:cTn id="71" dur="580">
                                          <p:stCondLst>
                                            <p:cond delay="0"/>
                                          </p:stCondLst>
                                        </p:cTn>
                                        <p:tgtEl>
                                          <p:spTgt spid="3">
                                            <p:txEl>
                                              <p:pRg st="7" end="7"/>
                                            </p:txEl>
                                          </p:spTgt>
                                        </p:tgtEl>
                                      </p:cBhvr>
                                    </p:animEffect>
                                    <p:anim calcmode="lin" valueType="num">
                                      <p:cBhvr>
                                        <p:cTn id="72"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7" end="7"/>
                                            </p:txEl>
                                          </p:spTgt>
                                        </p:tgtEl>
                                      </p:cBhvr>
                                      <p:to x="100000" y="60000"/>
                                    </p:animScale>
                                    <p:animScale>
                                      <p:cBhvr>
                                        <p:cTn id="78" dur="166" decel="50000">
                                          <p:stCondLst>
                                            <p:cond delay="676"/>
                                          </p:stCondLst>
                                        </p:cTn>
                                        <p:tgtEl>
                                          <p:spTgt spid="3">
                                            <p:txEl>
                                              <p:pRg st="7" end="7"/>
                                            </p:txEl>
                                          </p:spTgt>
                                        </p:tgtEl>
                                      </p:cBhvr>
                                      <p:to x="100000" y="100000"/>
                                    </p:animScale>
                                    <p:animScale>
                                      <p:cBhvr>
                                        <p:cTn id="79" dur="26">
                                          <p:stCondLst>
                                            <p:cond delay="1312"/>
                                          </p:stCondLst>
                                        </p:cTn>
                                        <p:tgtEl>
                                          <p:spTgt spid="3">
                                            <p:txEl>
                                              <p:pRg st="7" end="7"/>
                                            </p:txEl>
                                          </p:spTgt>
                                        </p:tgtEl>
                                      </p:cBhvr>
                                      <p:to x="100000" y="80000"/>
                                    </p:animScale>
                                    <p:animScale>
                                      <p:cBhvr>
                                        <p:cTn id="80" dur="166" decel="50000">
                                          <p:stCondLst>
                                            <p:cond delay="1338"/>
                                          </p:stCondLst>
                                        </p:cTn>
                                        <p:tgtEl>
                                          <p:spTgt spid="3">
                                            <p:txEl>
                                              <p:pRg st="7" end="7"/>
                                            </p:txEl>
                                          </p:spTgt>
                                        </p:tgtEl>
                                      </p:cBhvr>
                                      <p:to x="100000" y="100000"/>
                                    </p:animScale>
                                    <p:animScale>
                                      <p:cBhvr>
                                        <p:cTn id="81" dur="26">
                                          <p:stCondLst>
                                            <p:cond delay="1642"/>
                                          </p:stCondLst>
                                        </p:cTn>
                                        <p:tgtEl>
                                          <p:spTgt spid="3">
                                            <p:txEl>
                                              <p:pRg st="7" end="7"/>
                                            </p:txEl>
                                          </p:spTgt>
                                        </p:tgtEl>
                                      </p:cBhvr>
                                      <p:to x="100000" y="90000"/>
                                    </p:animScale>
                                    <p:animScale>
                                      <p:cBhvr>
                                        <p:cTn id="82" dur="166" decel="50000">
                                          <p:stCondLst>
                                            <p:cond delay="1668"/>
                                          </p:stCondLst>
                                        </p:cTn>
                                        <p:tgtEl>
                                          <p:spTgt spid="3">
                                            <p:txEl>
                                              <p:pRg st="7" end="7"/>
                                            </p:txEl>
                                          </p:spTgt>
                                        </p:tgtEl>
                                      </p:cBhvr>
                                      <p:to x="100000" y="100000"/>
                                    </p:animScale>
                                    <p:animScale>
                                      <p:cBhvr>
                                        <p:cTn id="83" dur="26">
                                          <p:stCondLst>
                                            <p:cond delay="1808"/>
                                          </p:stCondLst>
                                        </p:cTn>
                                        <p:tgtEl>
                                          <p:spTgt spid="3">
                                            <p:txEl>
                                              <p:pRg st="7" end="7"/>
                                            </p:txEl>
                                          </p:spTgt>
                                        </p:tgtEl>
                                      </p:cBhvr>
                                      <p:to x="100000" y="95000"/>
                                    </p:animScale>
                                    <p:animScale>
                                      <p:cBhvr>
                                        <p:cTn id="84" dur="166" decel="50000">
                                          <p:stCondLst>
                                            <p:cond delay="1834"/>
                                          </p:stCondLst>
                                        </p:cTn>
                                        <p:tgtEl>
                                          <p:spTgt spid="3">
                                            <p:txEl>
                                              <p:pRg st="7" end="7"/>
                                            </p:txEl>
                                          </p:spTgt>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3">
                                            <p:txEl>
                                              <p:pRg st="8" end="8"/>
                                            </p:txEl>
                                          </p:spTgt>
                                        </p:tgtEl>
                                        <p:attrNameLst>
                                          <p:attrName>style.visibility</p:attrName>
                                        </p:attrNameLst>
                                      </p:cBhvr>
                                      <p:to>
                                        <p:strVal val="visible"/>
                                      </p:to>
                                    </p:set>
                                    <p:animEffect transition="in" filter="wipe(down)">
                                      <p:cBhvr>
                                        <p:cTn id="87" dur="580">
                                          <p:stCondLst>
                                            <p:cond delay="0"/>
                                          </p:stCondLst>
                                        </p:cTn>
                                        <p:tgtEl>
                                          <p:spTgt spid="3">
                                            <p:txEl>
                                              <p:pRg st="8" end="8"/>
                                            </p:txEl>
                                          </p:spTgt>
                                        </p:tgtEl>
                                      </p:cBhvr>
                                    </p:animEffect>
                                    <p:anim calcmode="lin" valueType="num">
                                      <p:cBhvr>
                                        <p:cTn id="88"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93" dur="26">
                                          <p:stCondLst>
                                            <p:cond delay="650"/>
                                          </p:stCondLst>
                                        </p:cTn>
                                        <p:tgtEl>
                                          <p:spTgt spid="3">
                                            <p:txEl>
                                              <p:pRg st="8" end="8"/>
                                            </p:txEl>
                                          </p:spTgt>
                                        </p:tgtEl>
                                      </p:cBhvr>
                                      <p:to x="100000" y="60000"/>
                                    </p:animScale>
                                    <p:animScale>
                                      <p:cBhvr>
                                        <p:cTn id="94" dur="166" decel="50000">
                                          <p:stCondLst>
                                            <p:cond delay="676"/>
                                          </p:stCondLst>
                                        </p:cTn>
                                        <p:tgtEl>
                                          <p:spTgt spid="3">
                                            <p:txEl>
                                              <p:pRg st="8" end="8"/>
                                            </p:txEl>
                                          </p:spTgt>
                                        </p:tgtEl>
                                      </p:cBhvr>
                                      <p:to x="100000" y="100000"/>
                                    </p:animScale>
                                    <p:animScale>
                                      <p:cBhvr>
                                        <p:cTn id="95" dur="26">
                                          <p:stCondLst>
                                            <p:cond delay="1312"/>
                                          </p:stCondLst>
                                        </p:cTn>
                                        <p:tgtEl>
                                          <p:spTgt spid="3">
                                            <p:txEl>
                                              <p:pRg st="8" end="8"/>
                                            </p:txEl>
                                          </p:spTgt>
                                        </p:tgtEl>
                                      </p:cBhvr>
                                      <p:to x="100000" y="80000"/>
                                    </p:animScale>
                                    <p:animScale>
                                      <p:cBhvr>
                                        <p:cTn id="96" dur="166" decel="50000">
                                          <p:stCondLst>
                                            <p:cond delay="1338"/>
                                          </p:stCondLst>
                                        </p:cTn>
                                        <p:tgtEl>
                                          <p:spTgt spid="3">
                                            <p:txEl>
                                              <p:pRg st="8" end="8"/>
                                            </p:txEl>
                                          </p:spTgt>
                                        </p:tgtEl>
                                      </p:cBhvr>
                                      <p:to x="100000" y="100000"/>
                                    </p:animScale>
                                    <p:animScale>
                                      <p:cBhvr>
                                        <p:cTn id="97" dur="26">
                                          <p:stCondLst>
                                            <p:cond delay="1642"/>
                                          </p:stCondLst>
                                        </p:cTn>
                                        <p:tgtEl>
                                          <p:spTgt spid="3">
                                            <p:txEl>
                                              <p:pRg st="8" end="8"/>
                                            </p:txEl>
                                          </p:spTgt>
                                        </p:tgtEl>
                                      </p:cBhvr>
                                      <p:to x="100000" y="90000"/>
                                    </p:animScale>
                                    <p:animScale>
                                      <p:cBhvr>
                                        <p:cTn id="98" dur="166" decel="50000">
                                          <p:stCondLst>
                                            <p:cond delay="1668"/>
                                          </p:stCondLst>
                                        </p:cTn>
                                        <p:tgtEl>
                                          <p:spTgt spid="3">
                                            <p:txEl>
                                              <p:pRg st="8" end="8"/>
                                            </p:txEl>
                                          </p:spTgt>
                                        </p:tgtEl>
                                      </p:cBhvr>
                                      <p:to x="100000" y="100000"/>
                                    </p:animScale>
                                    <p:animScale>
                                      <p:cBhvr>
                                        <p:cTn id="99" dur="26">
                                          <p:stCondLst>
                                            <p:cond delay="1808"/>
                                          </p:stCondLst>
                                        </p:cTn>
                                        <p:tgtEl>
                                          <p:spTgt spid="3">
                                            <p:txEl>
                                              <p:pRg st="8" end="8"/>
                                            </p:txEl>
                                          </p:spTgt>
                                        </p:tgtEl>
                                      </p:cBhvr>
                                      <p:to x="100000" y="95000"/>
                                    </p:animScale>
                                    <p:animScale>
                                      <p:cBhvr>
                                        <p:cTn id="100" dur="166" decel="50000">
                                          <p:stCondLst>
                                            <p:cond delay="1834"/>
                                          </p:stCondLst>
                                        </p:cTn>
                                        <p:tgtEl>
                                          <p:spTgt spid="3">
                                            <p:txEl>
                                              <p:pRg st="8" end="8"/>
                                            </p:txEl>
                                          </p:spTgt>
                                        </p:tgtEl>
                                      </p:cBhvr>
                                      <p:to x="100000" y="100000"/>
                                    </p:animScale>
                                  </p:childTnLst>
                                </p:cTn>
                              </p:par>
                              <p:par>
                                <p:cTn id="101" presetID="26" presetClass="entr" presetSubtype="0" fill="hold" nodeType="withEffect">
                                  <p:stCondLst>
                                    <p:cond delay="0"/>
                                  </p:stCondLst>
                                  <p:childTnLst>
                                    <p:set>
                                      <p:cBhvr>
                                        <p:cTn id="102" dur="1" fill="hold">
                                          <p:stCondLst>
                                            <p:cond delay="0"/>
                                          </p:stCondLst>
                                        </p:cTn>
                                        <p:tgtEl>
                                          <p:spTgt spid="3">
                                            <p:txEl>
                                              <p:pRg st="9" end="9"/>
                                            </p:txEl>
                                          </p:spTgt>
                                        </p:tgtEl>
                                        <p:attrNameLst>
                                          <p:attrName>style.visibility</p:attrName>
                                        </p:attrNameLst>
                                      </p:cBhvr>
                                      <p:to>
                                        <p:strVal val="visible"/>
                                      </p:to>
                                    </p:set>
                                    <p:animEffect transition="in" filter="wipe(down)">
                                      <p:cBhvr>
                                        <p:cTn id="103" dur="580">
                                          <p:stCondLst>
                                            <p:cond delay="0"/>
                                          </p:stCondLst>
                                        </p:cTn>
                                        <p:tgtEl>
                                          <p:spTgt spid="3">
                                            <p:txEl>
                                              <p:pRg st="9" end="9"/>
                                            </p:txEl>
                                          </p:spTgt>
                                        </p:tgtEl>
                                      </p:cBhvr>
                                    </p:animEffect>
                                    <p:anim calcmode="lin" valueType="num">
                                      <p:cBhvr>
                                        <p:cTn id="104"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09" dur="26">
                                          <p:stCondLst>
                                            <p:cond delay="650"/>
                                          </p:stCondLst>
                                        </p:cTn>
                                        <p:tgtEl>
                                          <p:spTgt spid="3">
                                            <p:txEl>
                                              <p:pRg st="9" end="9"/>
                                            </p:txEl>
                                          </p:spTgt>
                                        </p:tgtEl>
                                      </p:cBhvr>
                                      <p:to x="100000" y="60000"/>
                                    </p:animScale>
                                    <p:animScale>
                                      <p:cBhvr>
                                        <p:cTn id="110" dur="166" decel="50000">
                                          <p:stCondLst>
                                            <p:cond delay="676"/>
                                          </p:stCondLst>
                                        </p:cTn>
                                        <p:tgtEl>
                                          <p:spTgt spid="3">
                                            <p:txEl>
                                              <p:pRg st="9" end="9"/>
                                            </p:txEl>
                                          </p:spTgt>
                                        </p:tgtEl>
                                      </p:cBhvr>
                                      <p:to x="100000" y="100000"/>
                                    </p:animScale>
                                    <p:animScale>
                                      <p:cBhvr>
                                        <p:cTn id="111" dur="26">
                                          <p:stCondLst>
                                            <p:cond delay="1312"/>
                                          </p:stCondLst>
                                        </p:cTn>
                                        <p:tgtEl>
                                          <p:spTgt spid="3">
                                            <p:txEl>
                                              <p:pRg st="9" end="9"/>
                                            </p:txEl>
                                          </p:spTgt>
                                        </p:tgtEl>
                                      </p:cBhvr>
                                      <p:to x="100000" y="80000"/>
                                    </p:animScale>
                                    <p:animScale>
                                      <p:cBhvr>
                                        <p:cTn id="112" dur="166" decel="50000">
                                          <p:stCondLst>
                                            <p:cond delay="1338"/>
                                          </p:stCondLst>
                                        </p:cTn>
                                        <p:tgtEl>
                                          <p:spTgt spid="3">
                                            <p:txEl>
                                              <p:pRg st="9" end="9"/>
                                            </p:txEl>
                                          </p:spTgt>
                                        </p:tgtEl>
                                      </p:cBhvr>
                                      <p:to x="100000" y="100000"/>
                                    </p:animScale>
                                    <p:animScale>
                                      <p:cBhvr>
                                        <p:cTn id="113" dur="26">
                                          <p:stCondLst>
                                            <p:cond delay="1642"/>
                                          </p:stCondLst>
                                        </p:cTn>
                                        <p:tgtEl>
                                          <p:spTgt spid="3">
                                            <p:txEl>
                                              <p:pRg st="9" end="9"/>
                                            </p:txEl>
                                          </p:spTgt>
                                        </p:tgtEl>
                                      </p:cBhvr>
                                      <p:to x="100000" y="90000"/>
                                    </p:animScale>
                                    <p:animScale>
                                      <p:cBhvr>
                                        <p:cTn id="114" dur="166" decel="50000">
                                          <p:stCondLst>
                                            <p:cond delay="1668"/>
                                          </p:stCondLst>
                                        </p:cTn>
                                        <p:tgtEl>
                                          <p:spTgt spid="3">
                                            <p:txEl>
                                              <p:pRg st="9" end="9"/>
                                            </p:txEl>
                                          </p:spTgt>
                                        </p:tgtEl>
                                      </p:cBhvr>
                                      <p:to x="100000" y="100000"/>
                                    </p:animScale>
                                    <p:animScale>
                                      <p:cBhvr>
                                        <p:cTn id="115" dur="26">
                                          <p:stCondLst>
                                            <p:cond delay="1808"/>
                                          </p:stCondLst>
                                        </p:cTn>
                                        <p:tgtEl>
                                          <p:spTgt spid="3">
                                            <p:txEl>
                                              <p:pRg st="9" end="9"/>
                                            </p:txEl>
                                          </p:spTgt>
                                        </p:tgtEl>
                                      </p:cBhvr>
                                      <p:to x="100000" y="95000"/>
                                    </p:animScale>
                                    <p:animScale>
                                      <p:cBhvr>
                                        <p:cTn id="116" dur="166" decel="50000">
                                          <p:stCondLst>
                                            <p:cond delay="1834"/>
                                          </p:stCondLst>
                                        </p:cTn>
                                        <p:tgtEl>
                                          <p:spTgt spid="3">
                                            <p:txEl>
                                              <p:pRg st="9" end="9"/>
                                            </p:txEl>
                                          </p:spTgt>
                                        </p:tgtEl>
                                      </p:cBhvr>
                                      <p:to x="100000" y="100000"/>
                                    </p:animScale>
                                  </p:childTnLst>
                                </p:cTn>
                              </p:par>
                              <p:par>
                                <p:cTn id="117" presetID="26" presetClass="entr" presetSubtype="0" fill="hold" nodeType="withEffect">
                                  <p:stCondLst>
                                    <p:cond delay="0"/>
                                  </p:stCondLst>
                                  <p:childTnLst>
                                    <p:set>
                                      <p:cBhvr>
                                        <p:cTn id="118" dur="1" fill="hold">
                                          <p:stCondLst>
                                            <p:cond delay="0"/>
                                          </p:stCondLst>
                                        </p:cTn>
                                        <p:tgtEl>
                                          <p:spTgt spid="3">
                                            <p:txEl>
                                              <p:pRg st="11" end="11"/>
                                            </p:txEl>
                                          </p:spTgt>
                                        </p:tgtEl>
                                        <p:attrNameLst>
                                          <p:attrName>style.visibility</p:attrName>
                                        </p:attrNameLst>
                                      </p:cBhvr>
                                      <p:to>
                                        <p:strVal val="visible"/>
                                      </p:to>
                                    </p:set>
                                    <p:animEffect transition="in" filter="wipe(down)">
                                      <p:cBhvr>
                                        <p:cTn id="119" dur="580">
                                          <p:stCondLst>
                                            <p:cond delay="0"/>
                                          </p:stCondLst>
                                        </p:cTn>
                                        <p:tgtEl>
                                          <p:spTgt spid="3">
                                            <p:txEl>
                                              <p:pRg st="11" end="11"/>
                                            </p:txEl>
                                          </p:spTgt>
                                        </p:tgtEl>
                                      </p:cBhvr>
                                    </p:animEffect>
                                    <p:anim calcmode="lin" valueType="num">
                                      <p:cBhvr>
                                        <p:cTn id="120" dur="1822" tmFilter="0,0; 0.14,0.36; 0.43,0.73; 0.71,0.91; 1.0,1.0">
                                          <p:stCondLst>
                                            <p:cond delay="0"/>
                                          </p:stCondLst>
                                        </p:cTn>
                                        <p:tgtEl>
                                          <p:spTgt spid="3">
                                            <p:txEl>
                                              <p:pRg st="11" end="11"/>
                                            </p:txEl>
                                          </p:spTgt>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3">
                                            <p:txEl>
                                              <p:pRg st="11" end="11"/>
                                            </p:txEl>
                                          </p:spTgt>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3">
                                            <p:txEl>
                                              <p:pRg st="11" end="11"/>
                                            </p:txEl>
                                          </p:spTgt>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3">
                                            <p:txEl>
                                              <p:pRg st="11" end="11"/>
                                            </p:txEl>
                                          </p:spTgt>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3">
                                            <p:txEl>
                                              <p:pRg st="11" end="11"/>
                                            </p:txEl>
                                          </p:spTgt>
                                        </p:tgtEl>
                                        <p:attrNameLst>
                                          <p:attrName>ppt_y</p:attrName>
                                        </p:attrNameLst>
                                      </p:cBhvr>
                                      <p:tavLst>
                                        <p:tav tm="0" fmla="#ppt_y-sin(pi*$)/81">
                                          <p:val>
                                            <p:fltVal val="0"/>
                                          </p:val>
                                        </p:tav>
                                        <p:tav tm="100000">
                                          <p:val>
                                            <p:fltVal val="1"/>
                                          </p:val>
                                        </p:tav>
                                      </p:tavLst>
                                    </p:anim>
                                    <p:animScale>
                                      <p:cBhvr>
                                        <p:cTn id="125" dur="26">
                                          <p:stCondLst>
                                            <p:cond delay="650"/>
                                          </p:stCondLst>
                                        </p:cTn>
                                        <p:tgtEl>
                                          <p:spTgt spid="3">
                                            <p:txEl>
                                              <p:pRg st="11" end="11"/>
                                            </p:txEl>
                                          </p:spTgt>
                                        </p:tgtEl>
                                      </p:cBhvr>
                                      <p:to x="100000" y="60000"/>
                                    </p:animScale>
                                    <p:animScale>
                                      <p:cBhvr>
                                        <p:cTn id="126" dur="166" decel="50000">
                                          <p:stCondLst>
                                            <p:cond delay="676"/>
                                          </p:stCondLst>
                                        </p:cTn>
                                        <p:tgtEl>
                                          <p:spTgt spid="3">
                                            <p:txEl>
                                              <p:pRg st="11" end="11"/>
                                            </p:txEl>
                                          </p:spTgt>
                                        </p:tgtEl>
                                      </p:cBhvr>
                                      <p:to x="100000" y="100000"/>
                                    </p:animScale>
                                    <p:animScale>
                                      <p:cBhvr>
                                        <p:cTn id="127" dur="26">
                                          <p:stCondLst>
                                            <p:cond delay="1312"/>
                                          </p:stCondLst>
                                        </p:cTn>
                                        <p:tgtEl>
                                          <p:spTgt spid="3">
                                            <p:txEl>
                                              <p:pRg st="11" end="11"/>
                                            </p:txEl>
                                          </p:spTgt>
                                        </p:tgtEl>
                                      </p:cBhvr>
                                      <p:to x="100000" y="80000"/>
                                    </p:animScale>
                                    <p:animScale>
                                      <p:cBhvr>
                                        <p:cTn id="128" dur="166" decel="50000">
                                          <p:stCondLst>
                                            <p:cond delay="1338"/>
                                          </p:stCondLst>
                                        </p:cTn>
                                        <p:tgtEl>
                                          <p:spTgt spid="3">
                                            <p:txEl>
                                              <p:pRg st="11" end="11"/>
                                            </p:txEl>
                                          </p:spTgt>
                                        </p:tgtEl>
                                      </p:cBhvr>
                                      <p:to x="100000" y="100000"/>
                                    </p:animScale>
                                    <p:animScale>
                                      <p:cBhvr>
                                        <p:cTn id="129" dur="26">
                                          <p:stCondLst>
                                            <p:cond delay="1642"/>
                                          </p:stCondLst>
                                        </p:cTn>
                                        <p:tgtEl>
                                          <p:spTgt spid="3">
                                            <p:txEl>
                                              <p:pRg st="11" end="11"/>
                                            </p:txEl>
                                          </p:spTgt>
                                        </p:tgtEl>
                                      </p:cBhvr>
                                      <p:to x="100000" y="90000"/>
                                    </p:animScale>
                                    <p:animScale>
                                      <p:cBhvr>
                                        <p:cTn id="130" dur="166" decel="50000">
                                          <p:stCondLst>
                                            <p:cond delay="1668"/>
                                          </p:stCondLst>
                                        </p:cTn>
                                        <p:tgtEl>
                                          <p:spTgt spid="3">
                                            <p:txEl>
                                              <p:pRg st="11" end="11"/>
                                            </p:txEl>
                                          </p:spTgt>
                                        </p:tgtEl>
                                      </p:cBhvr>
                                      <p:to x="100000" y="100000"/>
                                    </p:animScale>
                                    <p:animScale>
                                      <p:cBhvr>
                                        <p:cTn id="131" dur="26">
                                          <p:stCondLst>
                                            <p:cond delay="1808"/>
                                          </p:stCondLst>
                                        </p:cTn>
                                        <p:tgtEl>
                                          <p:spTgt spid="3">
                                            <p:txEl>
                                              <p:pRg st="11" end="11"/>
                                            </p:txEl>
                                          </p:spTgt>
                                        </p:tgtEl>
                                      </p:cBhvr>
                                      <p:to x="100000" y="95000"/>
                                    </p:animScale>
                                    <p:animScale>
                                      <p:cBhvr>
                                        <p:cTn id="132" dur="166" decel="50000">
                                          <p:stCondLst>
                                            <p:cond delay="1834"/>
                                          </p:stCondLst>
                                        </p:cTn>
                                        <p:tgtEl>
                                          <p:spTgt spid="3">
                                            <p:txEl>
                                              <p:pRg st="11" end="1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552728"/>
          </a:xfrm>
        </p:spPr>
        <p:txBody>
          <a:bodyPr>
            <a:normAutofit fontScale="92500" lnSpcReduction="10000"/>
          </a:bodyPr>
          <a:lstStyle/>
          <a:p>
            <a:pPr marL="0" indent="0" algn="ctr">
              <a:buNone/>
            </a:pPr>
            <a:r>
              <a:rPr lang="es-CO" b="1" u="sng" dirty="0" smtClean="0"/>
              <a:t>Dios </a:t>
            </a:r>
            <a:r>
              <a:rPr lang="es-CO" b="1" u="sng" dirty="0"/>
              <a:t>mira al corazón</a:t>
            </a:r>
            <a:r>
              <a:rPr lang="es-CO" dirty="0"/>
              <a:t>. </a:t>
            </a:r>
            <a:endParaRPr lang="es-CO" dirty="0" smtClean="0"/>
          </a:p>
          <a:p>
            <a:pPr marL="0" indent="0" algn="ctr">
              <a:buNone/>
            </a:pPr>
            <a:r>
              <a:rPr lang="es-CO" dirty="0" smtClean="0"/>
              <a:t>Vi </a:t>
            </a:r>
            <a:r>
              <a:rPr lang="es-CO" dirty="0"/>
              <a:t>que debéis buscarle fervorosamente, y elevar la norma de vuestra piedad, o no alcanzaréis la vida eterna. Tal vez os preguntéis: </a:t>
            </a:r>
            <a:r>
              <a:rPr lang="es-CO" dirty="0" smtClean="0"/>
              <a:t>¿Vio </a:t>
            </a:r>
            <a:r>
              <a:rPr lang="es-CO" dirty="0"/>
              <a:t>la Hna. White esto? Sí: y he procurado presentároslo, y daros todas las impresiones que yo sentí. El Señor os ayude a prestarles atención.</a:t>
            </a:r>
          </a:p>
          <a:p>
            <a:pPr marL="0" indent="0" algn="ctr">
              <a:buNone/>
            </a:pPr>
            <a:r>
              <a:rPr lang="es-CO" dirty="0">
                <a:solidFill>
                  <a:srgbClr val="FF0000"/>
                </a:solidFill>
              </a:rPr>
              <a:t>Estimados hermanos, velad sobre vuestros hijos con cuidado celoso. El espíritu y la influencia del mundo están destruyendo en ellos todo deseo de ser verdaderos cristianos. Sea vuestra influencia tal que los aparte de los compañeros jóvenes que no tienen interés en las cosas divinas. Deben hacer un sacrificio si quieren ganar el cielo. </a:t>
            </a:r>
          </a:p>
        </p:txBody>
      </p:sp>
    </p:spTree>
    <p:extLst>
      <p:ext uri="{BB962C8B-B14F-4D97-AF65-F5344CB8AC3E}">
        <p14:creationId xmlns:p14="http://schemas.microsoft.com/office/powerpoint/2010/main" val="362446980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10000"/>
          </a:bodyPr>
          <a:lstStyle/>
          <a:p>
            <a:pPr marL="0" indent="0" algn="ctr">
              <a:buNone/>
            </a:pPr>
            <a:r>
              <a:rPr lang="es-CO" dirty="0"/>
              <a:t>¿A quién escogeréis, dice Cristo, a mí o al mundo? Dios pide que se le entreguen incondicionalmente el corazón y los afectos. </a:t>
            </a:r>
            <a:endParaRPr lang="es-CO" dirty="0" smtClean="0"/>
          </a:p>
          <a:p>
            <a:pPr marL="0" indent="0" algn="ctr">
              <a:buNone/>
            </a:pPr>
            <a:r>
              <a:rPr lang="es-CO" dirty="0" smtClean="0">
                <a:solidFill>
                  <a:srgbClr val="FF0000"/>
                </a:solidFill>
              </a:rPr>
              <a:t>Si </a:t>
            </a:r>
            <a:r>
              <a:rPr lang="es-CO" dirty="0">
                <a:solidFill>
                  <a:srgbClr val="FF0000"/>
                </a:solidFill>
              </a:rPr>
              <a:t>amáis a vuestros amigos, hermanos o hermanas, casas o tierras, más que a mí, dice Cristo, no sois dignos de </a:t>
            </a:r>
            <a:r>
              <a:rPr lang="es-CO" dirty="0" smtClean="0">
                <a:solidFill>
                  <a:srgbClr val="FF0000"/>
                </a:solidFill>
              </a:rPr>
              <a:t>mí. La </a:t>
            </a:r>
            <a:r>
              <a:rPr lang="es-CO" dirty="0">
                <a:solidFill>
                  <a:srgbClr val="FF0000"/>
                </a:solidFill>
              </a:rPr>
              <a:t>religión impone al alma la mayor obligación hacia sus requerimientos, la de andar guiada por sus principios. Así como el imán misterioso señala hacia el norte, los requerimientos de la religión señalan la gloria de Dios. </a:t>
            </a:r>
            <a:endParaRPr lang="es-CO" dirty="0" smtClean="0">
              <a:solidFill>
                <a:srgbClr val="FF0000"/>
              </a:solidFill>
            </a:endParaRPr>
          </a:p>
          <a:p>
            <a:pPr marL="0" indent="0" algn="ctr">
              <a:buNone/>
            </a:pPr>
            <a:r>
              <a:rPr lang="es-CO" dirty="0" smtClean="0"/>
              <a:t>Vuestros </a:t>
            </a:r>
            <a:r>
              <a:rPr lang="es-CO" dirty="0"/>
              <a:t>votos bautismales os imponen la obligación de honrar a vuestro Creador, negaros resueltamente a vosotros mismos, crucificar vuestros afectos y concupiscencias, y reducir aún vuestros pensamientos a la obediencia de la voluntad de Cristo</a:t>
            </a:r>
            <a:r>
              <a:rPr lang="es-CO" dirty="0" smtClean="0"/>
              <a:t>.</a:t>
            </a:r>
          </a:p>
          <a:p>
            <a:pPr marL="0" indent="0" algn="ctr">
              <a:buNone/>
            </a:pPr>
            <a:r>
              <a:rPr lang="es-CO" dirty="0" smtClean="0">
                <a:solidFill>
                  <a:srgbClr val="FF0000"/>
                </a:solidFill>
              </a:rPr>
              <a:t>Testimonios </a:t>
            </a:r>
            <a:r>
              <a:rPr lang="es-CO" dirty="0">
                <a:solidFill>
                  <a:srgbClr val="FF0000"/>
                </a:solidFill>
              </a:rPr>
              <a:t>para la Iglesia 3:45 (1872</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72713144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6408712" cy="2592288"/>
          </a:xfrm>
        </p:spPr>
        <p:txBody>
          <a:bodyPr>
            <a:normAutofit fontScale="85000" lnSpcReduction="20000"/>
          </a:bodyPr>
          <a:lstStyle/>
          <a:p>
            <a:pPr marL="0" indent="0">
              <a:buNone/>
            </a:pPr>
            <a:r>
              <a:rPr lang="es-CO" dirty="0"/>
              <a:t>Vuestra mundanalidad no os inclina a abrir de par en par la puerta de vuestros duros corazones al llamamiento de Jesús, que está procurando entrar allí. </a:t>
            </a:r>
            <a:endParaRPr lang="es-CO" dirty="0" smtClean="0"/>
          </a:p>
          <a:p>
            <a:pPr marL="0" indent="0">
              <a:buNone/>
            </a:pPr>
            <a:r>
              <a:rPr lang="es-CO" dirty="0" smtClean="0"/>
              <a:t>Nota: </a:t>
            </a:r>
            <a:r>
              <a:rPr lang="es-CO" dirty="0" smtClean="0">
                <a:solidFill>
                  <a:srgbClr val="FF0000"/>
                </a:solidFill>
              </a:rPr>
              <a:t>¿Si Jesús llegara a la puerta de tu casa hoy, le abrirías, y le dejarías entrar? ¿Qué vería Jesús en tu casa?</a:t>
            </a:r>
            <a:endParaRPr lang="es-CO"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16632"/>
            <a:ext cx="2118147"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7544" y="3140968"/>
            <a:ext cx="7920880" cy="3539430"/>
          </a:xfrm>
          <a:prstGeom prst="rect">
            <a:avLst/>
          </a:prstGeom>
        </p:spPr>
        <p:txBody>
          <a:bodyPr wrap="square">
            <a:spAutoFit/>
          </a:bodyPr>
          <a:lstStyle/>
          <a:p>
            <a:pPr algn="r"/>
            <a:r>
              <a:rPr lang="es-CO" sz="2800" dirty="0"/>
              <a:t>El Señor de gloria, que os ha redimido por su sangre, aguardó ante vuestra puerta a que le admitieseis; pero no le abristeis ni le disteis la bienvenida. Algunos abrieron un </a:t>
            </a:r>
            <a:r>
              <a:rPr lang="es-CO" sz="2800" b="1" u="sng" dirty="0"/>
              <a:t>poquito</a:t>
            </a:r>
            <a:r>
              <a:rPr lang="es-CO" sz="2800" dirty="0"/>
              <a:t> la puerta, y permitieron que penetrase un poco de la luz de su presencia, pero no dieron </a:t>
            </a:r>
            <a:r>
              <a:rPr lang="es-CO" sz="2800" dirty="0" smtClean="0"/>
              <a:t>la bienvenida </a:t>
            </a:r>
            <a:r>
              <a:rPr lang="es-CO" sz="2800" dirty="0"/>
              <a:t>al Visitante celestial. </a:t>
            </a:r>
            <a:r>
              <a:rPr lang="es-CO" sz="2800" dirty="0">
                <a:solidFill>
                  <a:srgbClr val="FF0000"/>
                </a:solidFill>
              </a:rPr>
              <a:t>No había cabida para Jesús. El lugar que se le debería haber reservado estaba ocupado por otras co</a:t>
            </a:r>
            <a:r>
              <a:rPr lang="es-CO" sz="2800" dirty="0"/>
              <a:t>sas. </a:t>
            </a:r>
          </a:p>
        </p:txBody>
      </p:sp>
    </p:spTree>
    <p:extLst>
      <p:ext uri="{BB962C8B-B14F-4D97-AF65-F5344CB8AC3E}">
        <p14:creationId xmlns:p14="http://schemas.microsoft.com/office/powerpoint/2010/main" val="218331051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10000"/>
          </a:bodyPr>
          <a:lstStyle/>
          <a:p>
            <a:pPr marL="0" indent="0">
              <a:buNone/>
            </a:pPr>
            <a:r>
              <a:rPr lang="es-CO" dirty="0" smtClean="0"/>
              <a:t>Jesús </a:t>
            </a:r>
            <a:r>
              <a:rPr lang="es-CO" dirty="0"/>
              <a:t>os rogó: “Si alguno oyere mi voz y abriere la puerta, entraré a él, y cenaré con él, y él conmigo.” </a:t>
            </a:r>
            <a:r>
              <a:rPr lang="es-CO" dirty="0">
                <a:solidFill>
                  <a:srgbClr val="FF0000"/>
                </a:solidFill>
              </a:rPr>
              <a:t>Apocalipsis 3:20</a:t>
            </a:r>
            <a:r>
              <a:rPr lang="es-CO" dirty="0"/>
              <a:t>. </a:t>
            </a:r>
            <a:endParaRPr lang="es-CO" dirty="0" smtClean="0"/>
          </a:p>
          <a:p>
            <a:pPr marL="0" indent="0">
              <a:buNone/>
            </a:pPr>
            <a:endParaRPr lang="es-CO" dirty="0" smtClean="0"/>
          </a:p>
          <a:p>
            <a:pPr marL="0" indent="0">
              <a:buNone/>
            </a:pPr>
            <a:r>
              <a:rPr lang="es-CO" u="sng" dirty="0" smtClean="0"/>
              <a:t>Teníais </a:t>
            </a:r>
            <a:r>
              <a:rPr lang="es-CO" u="sng" dirty="0"/>
              <a:t>una obra que hacer para abrir la puerta</a:t>
            </a:r>
            <a:r>
              <a:rPr lang="es-CO" dirty="0" smtClean="0"/>
              <a:t>.</a:t>
            </a:r>
          </a:p>
          <a:p>
            <a:pPr marL="0" indent="0">
              <a:buNone/>
            </a:pPr>
            <a:r>
              <a:rPr lang="es-CO" dirty="0" smtClean="0"/>
              <a:t>Por </a:t>
            </a:r>
            <a:r>
              <a:rPr lang="es-CO" dirty="0"/>
              <a:t>un tiempo os sentisteis inclinados a oír y abrirla, pero aun esta inclinación desapareció, y no os asegurasteis la comunión de que podríais haber disfrutado con el Huésped celestial. Sin embargo, algunos abrieron la puerta y dieron una cordial bienvenida a su </a:t>
            </a:r>
            <a:r>
              <a:rPr lang="es-CO" dirty="0" smtClean="0"/>
              <a:t>Salvador.</a:t>
            </a:r>
          </a:p>
          <a:p>
            <a:pPr marL="0" indent="0">
              <a:buNone/>
            </a:pPr>
            <a:r>
              <a:rPr lang="es-CO" dirty="0" smtClean="0">
                <a:solidFill>
                  <a:srgbClr val="FF0000"/>
                </a:solidFill>
              </a:rPr>
              <a:t>Testimonios </a:t>
            </a:r>
            <a:r>
              <a:rPr lang="es-CO" dirty="0">
                <a:solidFill>
                  <a:srgbClr val="FF0000"/>
                </a:solidFill>
              </a:rPr>
              <a:t>para la Iglesia 2:216, 217 (1869).</a:t>
            </a:r>
          </a:p>
          <a:p>
            <a:endParaRPr lang="es-CO" dirty="0">
              <a:solidFill>
                <a:srgbClr val="FF0000"/>
              </a:solidFill>
            </a:endParaRPr>
          </a:p>
        </p:txBody>
      </p:sp>
    </p:spTree>
    <p:extLst>
      <p:ext uri="{BB962C8B-B14F-4D97-AF65-F5344CB8AC3E}">
        <p14:creationId xmlns:p14="http://schemas.microsoft.com/office/powerpoint/2010/main" val="36703426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320307032"/>
              </p:ext>
            </p:extLst>
          </p:nvPr>
        </p:nvGraphicFramePr>
        <p:xfrm>
          <a:off x="457200" y="1412777"/>
          <a:ext cx="8229600" cy="4032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347894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2076</Words>
  <Application>Microsoft Office PowerPoint</Application>
  <PresentationFormat>Presentación en pantalla (4:3)</PresentationFormat>
  <Paragraphs>68</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Una consagración completa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He aquí mi consejo adicional: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Una consagración completa</dc:title>
  <dc:creator>HUMBERTO</dc:creator>
  <cp:lastModifiedBy>HUMBERTO</cp:lastModifiedBy>
  <cp:revision>1</cp:revision>
  <dcterms:created xsi:type="dcterms:W3CDTF">2015-05-13T13:39:20Z</dcterms:created>
  <dcterms:modified xsi:type="dcterms:W3CDTF">2015-05-14T04:10:33Z</dcterms:modified>
</cp:coreProperties>
</file>